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4" r:id="rId2"/>
  </p:sldMasterIdLst>
  <p:notesMasterIdLst>
    <p:notesMasterId r:id="rId23"/>
  </p:notesMasterIdLst>
  <p:sldIdLst>
    <p:sldId id="256" r:id="rId3"/>
    <p:sldId id="257" r:id="rId4"/>
    <p:sldId id="263" r:id="rId5"/>
    <p:sldId id="265" r:id="rId6"/>
    <p:sldId id="294" r:id="rId7"/>
    <p:sldId id="304" r:id="rId8"/>
    <p:sldId id="305" r:id="rId9"/>
    <p:sldId id="306" r:id="rId10"/>
    <p:sldId id="266" r:id="rId11"/>
    <p:sldId id="301" r:id="rId12"/>
    <p:sldId id="296" r:id="rId13"/>
    <p:sldId id="297" r:id="rId14"/>
    <p:sldId id="276" r:id="rId15"/>
    <p:sldId id="287" r:id="rId16"/>
    <p:sldId id="302" r:id="rId17"/>
    <p:sldId id="303" r:id="rId18"/>
    <p:sldId id="284" r:id="rId19"/>
    <p:sldId id="282" r:id="rId20"/>
    <p:sldId id="262" r:id="rId21"/>
    <p:sldId id="299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Fira Sans Light" panose="020B0604020202020204" charset="0"/>
      <p:regular r:id="rId30"/>
      <p:bold r:id="rId31"/>
      <p:italic r:id="rId32"/>
      <p:boldItalic r:id="rId33"/>
    </p:embeddedFont>
    <p:embeddedFont>
      <p:font typeface="Gill Sans MT" panose="020B0502020104020203" pitchFamily="34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  <p:italic r:id="rId40"/>
      <p:boldItalic r:id="rId41"/>
    </p:embeddedFont>
    <p:embeddedFont>
      <p:font typeface="Roboto Slab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UxIRHU09Eb36UIl5u3bi587JB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F48"/>
    <a:srgbClr val="44546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7DA041-8B88-4E5C-AF04-31CD89ACDDDA}">
  <a:tblStyle styleId="{797DA041-8B88-4E5C-AF04-31CD89ACDDD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A35658A-EB05-4D56-B5A0-F40E5BB84D9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CDFD90-E812-4CEC-BDF8-70A18DCF2769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5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43" name="Google Shape;3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500" name="Google Shape;5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175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686" name="Google Shape;6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Send feedback requests to build member profiles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dirty="0">
                <a:solidFill>
                  <a:srgbClr val="282F48"/>
                </a:solidFill>
                <a:effectLst/>
                <a:latin typeface="Lato" panose="020F0502020204030203" pitchFamily="34" charset="0"/>
              </a:rPr>
              <a:t>Continuously collect and develop your member profiles through surveys and campaigns designed to solicit feedback around interests and preferences.</a:t>
            </a:r>
            <a:endParaRPr b="1" dirty="0"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Send feedback requests to build member profiles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dirty="0">
                <a:solidFill>
                  <a:srgbClr val="282F48"/>
                </a:solidFill>
                <a:effectLst/>
                <a:latin typeface="Lato" panose="020F0502020204030203" pitchFamily="34" charset="0"/>
              </a:rPr>
              <a:t>Continuously collect and develop your member profiles through surveys and campaigns designed to solicit feedback around interests and preferences.</a:t>
            </a:r>
            <a:endParaRPr b="1" dirty="0"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395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Send feedback requests to build member profiles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dirty="0">
                <a:solidFill>
                  <a:srgbClr val="282F48"/>
                </a:solidFill>
                <a:effectLst/>
                <a:latin typeface="Lato" panose="020F0502020204030203" pitchFamily="34" charset="0"/>
              </a:rPr>
              <a:t>Continuously collect and develop your member profiles through surveys and campaigns designed to solicit feedback around interests and preferences.</a:t>
            </a:r>
            <a:endParaRPr b="1" dirty="0"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77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686" name="Google Shape;6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3193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692" name="Google Shape;6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7956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705" name="Google Shape;7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015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349" name="Google Shape;3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435" name="Google Shape;4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24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22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66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04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500" name="Google Shape;5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F284-DA4D-4C05-AA03-ED937C920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E1D5E-32E0-45B2-9AC1-4A31E0015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82054-4181-4A9F-AC15-6069447E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957D-48C9-4709-92D9-E45BCFFF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3135F-83B1-4643-9BD0-58117F70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6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4E03-3DD4-43C6-A1B9-50121EEF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BC7A9-92F9-40AB-90F9-A35DBC75C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C205B-4913-494F-92FD-4864EE5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B9AB3-1DDC-42E3-83F1-8A443F0CD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87CD1-0225-4314-8104-D6247D61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5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E20841-ECA3-4077-B3D7-9F67EE70F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205B0-1A11-42D3-A06F-2D69A5036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97826-9BB9-4211-8FE6-DB4A7646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ECC2A-8539-4935-91E6-4B6DD357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A4B1F-6C1F-47B7-ADE8-8544B6C3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8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4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15456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9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5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B723-64CC-424B-B70D-7AD58548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32BC0-6D61-42B8-80D8-A3E12862E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16526-4B4F-48E1-A6A2-1BD8B930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4B51-9D15-4545-8920-46CF173A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50560-43CC-4C42-A1A9-B9EBDEA4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1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597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1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02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9912" y="6296055"/>
            <a:ext cx="1057275" cy="3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97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4484">
          <p15:clr>
            <a:srgbClr val="FBAE40"/>
          </p15:clr>
        </p15:guide>
        <p15:guide id="4" pos="8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14FC-2244-4630-860F-09620BE1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D7C59-260E-45DD-9F17-8945DE91B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051F8-DF0F-43B7-B848-33839252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702D9-F503-448B-A5D4-70FD0E9D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D778A-1270-4E28-9648-12A642B5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5F2A-AABD-4757-841F-F8CB21FA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469A0-E0E6-419F-8E90-E2321EC76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05BF4-07EC-43CC-B502-D0BC18810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4BE9A-B812-4109-80C5-AC1F5DE3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4F47D-8774-45F2-9805-7A2DC690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2E1FD-5390-4BEE-840A-C5EE045D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7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5B84-0C48-47FA-A028-1334784B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02761-CA06-4E4F-AC04-CBE61194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A2D36-44A5-4C94-82FD-34D381757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21191-19F6-4F4F-8161-1F50CB6AC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ADE69-89F3-4DB3-9878-AA1836E4F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52E31-4E0C-4B56-8F7A-EB40C15D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99E8B-04B2-4D2C-9B25-F850A6B2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BB036-CF7E-4797-B1CD-693705D9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B9E4-72C5-4052-91A2-22ED188A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6A27F-C86C-4D8A-BA12-F68E9F3E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D8754-DDBC-472C-BBA4-E10C6B23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61CB3-E814-450E-ABFD-DC3A83BE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02FAC7-9427-4B35-B3D4-3D8D34E5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498F8-7946-4161-BBB7-AFB1D4BD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CF111-6558-4A00-B491-C7EA185E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751A1-A769-4C65-8101-8512307D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9A721-7191-4268-B79D-5C3BE6072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2FCD6-A116-49D7-9737-95E0CFA82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D4B4C-C0C2-4AD4-AF3D-BEDD67E8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03B96-2894-4D9B-8E5F-89E93FA7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F130E-1194-46E7-A741-AB154233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2485-5329-4981-9F8F-4DFD0C5A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A707F-5C88-44DE-A87C-FC9054F9D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AB156-2CA1-44DF-A169-96FF020F4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6DBB6-0B8F-4CE7-9948-5EE3A401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A5FE8-6618-46D0-AC35-CC2510EA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EE376-4348-474A-A602-731CADB9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3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328C0-B304-4BA5-B523-1827C40A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E6528-D8B4-4C94-879F-D3F547160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F001-30B7-4E40-8CE9-356669E4C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44C2-A7F0-41B2-88CC-D7A2BA0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468AD-D672-4424-B86F-A9395E500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0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DA82B07-6B51-4E77-9C5B-A103061E249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04566AB-CA89-4482-8C83-F49B80DAE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3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"/>
          <p:cNvSpPr txBox="1">
            <a:spLocks noGrp="1"/>
          </p:cNvSpPr>
          <p:nvPr>
            <p:ph type="ctrTitle"/>
          </p:nvPr>
        </p:nvSpPr>
        <p:spPr>
          <a:xfrm>
            <a:off x="1600200" y="1759421"/>
            <a:ext cx="8991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/>
              <a:t>SAMPLE KPI MEETING:</a:t>
            </a:r>
            <a:br>
              <a:rPr lang="en-US" dirty="0"/>
            </a:br>
            <a:r>
              <a:rPr lang="en-US" dirty="0"/>
              <a:t>Email Marketing</a:t>
            </a:r>
            <a:endParaRPr dirty="0"/>
          </a:p>
        </p:txBody>
      </p:sp>
      <p:sp>
        <p:nvSpPr>
          <p:cNvPr id="346" name="Google Shape;346;p1"/>
          <p:cNvSpPr txBox="1">
            <a:spLocks noGrp="1"/>
          </p:cNvSpPr>
          <p:nvPr>
            <p:ph type="subTitle" idx="1"/>
          </p:nvPr>
        </p:nvSpPr>
        <p:spPr>
          <a:xfrm>
            <a:off x="2695194" y="3725221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Q2 KPI Summary Report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Month 00, 2020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645620-C430-467C-9446-F8457679B9DB}"/>
              </a:ext>
            </a:extLst>
          </p:cNvPr>
          <p:cNvSpPr/>
          <p:nvPr/>
        </p:nvSpPr>
        <p:spPr>
          <a:xfrm>
            <a:off x="7510411" y="1586869"/>
            <a:ext cx="4387065" cy="50161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rgbClr val="282F48"/>
                </a:solidFill>
                <a:latin typeface="Lato" panose="020F0502020204030203" pitchFamily="34" charset="0"/>
              </a:rPr>
              <a:t>Key Takeaways:</a:t>
            </a:r>
          </a:p>
          <a:p>
            <a:endParaRPr lang="en-US" sz="2000" b="1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Webinar emails had highest opens likely because they targeted more focused list (clients who registered for the event)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“Figuring Out Economic Impact” may have performed best due to relevancy and timeliness to current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NOTICE: Domain Delegation Changes attracted attention due to nature of topic – account related</a:t>
            </a:r>
          </a:p>
          <a:p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Deliverability Email seems to be a topic of interest to clients, continue deliverability and educational content sends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“Last Call to Register” did not drive much interest, may not be worth sending follow up to registration </a:t>
            </a:r>
          </a:p>
          <a:p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1F64C1-93ED-407C-883F-95F656E95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16910"/>
              </p:ext>
            </p:extLst>
          </p:nvPr>
        </p:nvGraphicFramePr>
        <p:xfrm>
          <a:off x="294524" y="1586870"/>
          <a:ext cx="7030953" cy="50161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680974">
                  <a:extLst>
                    <a:ext uri="{9D8B030D-6E8A-4147-A177-3AD203B41FA5}">
                      <a16:colId xmlns:a16="http://schemas.microsoft.com/office/drawing/2014/main" val="930148645"/>
                    </a:ext>
                  </a:extLst>
                </a:gridCol>
                <a:gridCol w="1349979">
                  <a:extLst>
                    <a:ext uri="{9D8B030D-6E8A-4147-A177-3AD203B41FA5}">
                      <a16:colId xmlns:a16="http://schemas.microsoft.com/office/drawing/2014/main" val="2164365841"/>
                    </a:ext>
                  </a:extLst>
                </a:gridCol>
              </a:tblGrid>
              <a:tr h="36975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Campaign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Click to Open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286986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235926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154479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571678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831177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Email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227172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205613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709981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24282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748065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Email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7231856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0778963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761994"/>
                  </a:ext>
                </a:extLst>
              </a:tr>
            </a:tbl>
          </a:graphicData>
        </a:graphic>
      </p:graphicFrame>
      <p:sp>
        <p:nvSpPr>
          <p:cNvPr id="9" name="Google Shape;497;p10">
            <a:extLst>
              <a:ext uri="{FF2B5EF4-FFF2-40B4-BE49-F238E27FC236}">
                <a16:creationId xmlns:a16="http://schemas.microsoft.com/office/drawing/2014/main" id="{4A6ACBDB-7CFE-43E1-B25B-78A82F92E041}"/>
              </a:ext>
            </a:extLst>
          </p:cNvPr>
          <p:cNvSpPr txBox="1">
            <a:spLocks/>
          </p:cNvSpPr>
          <p:nvPr/>
        </p:nvSpPr>
        <p:spPr>
          <a:xfrm>
            <a:off x="0" y="576263"/>
            <a:ext cx="11830335" cy="63555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Top Performers by Clicks</a:t>
            </a:r>
          </a:p>
        </p:txBody>
      </p:sp>
    </p:spTree>
    <p:extLst>
      <p:ext uri="{BB962C8B-B14F-4D97-AF65-F5344CB8AC3E}">
        <p14:creationId xmlns:p14="http://schemas.microsoft.com/office/powerpoint/2010/main" val="134544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D3D6AC-D40F-4D08-9850-85D2E43FF2EE}"/>
              </a:ext>
            </a:extLst>
          </p:cNvPr>
          <p:cNvSpPr/>
          <p:nvPr/>
        </p:nvSpPr>
        <p:spPr>
          <a:xfrm>
            <a:off x="316707" y="691514"/>
            <a:ext cx="3884612" cy="5680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891A780-6534-4195-BFDA-D0E2EB754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46190"/>
              </p:ext>
            </p:extLst>
          </p:nvPr>
        </p:nvGraphicFramePr>
        <p:xfrm>
          <a:off x="8520906" y="3848099"/>
          <a:ext cx="3163491" cy="252412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054497">
                  <a:extLst>
                    <a:ext uri="{9D8B030D-6E8A-4147-A177-3AD203B41FA5}">
                      <a16:colId xmlns:a16="http://schemas.microsoft.com/office/drawing/2014/main" val="1335617779"/>
                    </a:ext>
                  </a:extLst>
                </a:gridCol>
                <a:gridCol w="1054497">
                  <a:extLst>
                    <a:ext uri="{9D8B030D-6E8A-4147-A177-3AD203B41FA5}">
                      <a16:colId xmlns:a16="http://schemas.microsoft.com/office/drawing/2014/main" val="545126254"/>
                    </a:ext>
                  </a:extLst>
                </a:gridCol>
                <a:gridCol w="1054497">
                  <a:extLst>
                    <a:ext uri="{9D8B030D-6E8A-4147-A177-3AD203B41FA5}">
                      <a16:colId xmlns:a16="http://schemas.microsoft.com/office/drawing/2014/main" val="465367101"/>
                    </a:ext>
                  </a:extLst>
                </a:gridCol>
              </a:tblGrid>
              <a:tr h="6310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979115"/>
                  </a:ext>
                </a:extLst>
              </a:tr>
              <a:tr h="631031">
                <a:tc>
                  <a:txBody>
                    <a:bodyPr/>
                    <a:lstStyle/>
                    <a:p>
                      <a:r>
                        <a:rPr lang="en-US" dirty="0"/>
                        <a:t>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816778"/>
                  </a:ext>
                </a:extLst>
              </a:tr>
              <a:tr h="631031">
                <a:tc>
                  <a:txBody>
                    <a:bodyPr/>
                    <a:lstStyle/>
                    <a:p>
                      <a:r>
                        <a:rPr lang="en-US" dirty="0"/>
                        <a:t>Open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624 (31%)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503 (25%)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393096"/>
                  </a:ext>
                </a:extLst>
              </a:tr>
              <a:tr h="631031">
                <a:tc>
                  <a:txBody>
                    <a:bodyPr/>
                    <a:lstStyle/>
                    <a:p>
                      <a:r>
                        <a:rPr lang="en-US" dirty="0"/>
                        <a:t>CTR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125 (6%)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241 (12%)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11689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33D4CA6-D101-4DB5-A321-5BE3C0327723}"/>
              </a:ext>
            </a:extLst>
          </p:cNvPr>
          <p:cNvSpPr/>
          <p:nvPr/>
        </p:nvSpPr>
        <p:spPr>
          <a:xfrm>
            <a:off x="4296569" y="691514"/>
            <a:ext cx="3884612" cy="5680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4EF95A-BEE5-4B64-BA79-00402C067B30}"/>
              </a:ext>
            </a:extLst>
          </p:cNvPr>
          <p:cNvSpPr txBox="1"/>
          <p:nvPr/>
        </p:nvSpPr>
        <p:spPr>
          <a:xfrm>
            <a:off x="283368" y="322182"/>
            <a:ext cx="385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Version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BBD0C5-453B-4786-A9F1-6DDBEFC8631D}"/>
              </a:ext>
            </a:extLst>
          </p:cNvPr>
          <p:cNvSpPr txBox="1"/>
          <p:nvPr/>
        </p:nvSpPr>
        <p:spPr>
          <a:xfrm>
            <a:off x="4296569" y="322182"/>
            <a:ext cx="385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Version 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EB10C5-BB54-404A-B09B-E9C48A87543E}"/>
              </a:ext>
            </a:extLst>
          </p:cNvPr>
          <p:cNvSpPr txBox="1"/>
          <p:nvPr/>
        </p:nvSpPr>
        <p:spPr>
          <a:xfrm>
            <a:off x="8447482" y="914160"/>
            <a:ext cx="3090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Test Variables:</a:t>
            </a:r>
          </a:p>
          <a:p>
            <a:r>
              <a:rPr lang="en-US" sz="1200" dirty="0"/>
              <a:t>Test text recap vs. video recap – clickthrough rate will determine winner.  10% sample size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479FB8-C683-44D7-9B3F-ED77BA5426C2}"/>
              </a:ext>
            </a:extLst>
          </p:cNvPr>
          <p:cNvSpPr txBox="1"/>
          <p:nvPr/>
        </p:nvSpPr>
        <p:spPr>
          <a:xfrm>
            <a:off x="8447482" y="1893748"/>
            <a:ext cx="3090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Prediction/Hypothesis:</a:t>
            </a:r>
          </a:p>
          <a:p>
            <a:r>
              <a:rPr lang="en-US" sz="1200" dirty="0"/>
              <a:t>Version B will win as the video is more interactive and engaging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ECD438-B99C-406E-B8E0-291188BC3A2B}"/>
              </a:ext>
            </a:extLst>
          </p:cNvPr>
          <p:cNvSpPr txBox="1"/>
          <p:nvPr/>
        </p:nvSpPr>
        <p:spPr>
          <a:xfrm>
            <a:off x="8447483" y="2729864"/>
            <a:ext cx="30900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Results &amp; Takeaways:</a:t>
            </a:r>
          </a:p>
          <a:p>
            <a:r>
              <a:rPr lang="en-US" sz="1200" dirty="0"/>
              <a:t>Variation A performed 93% better than the original version.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A5B358-BDBE-44FC-BFB0-F7950DD43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69" y="691514"/>
            <a:ext cx="3891327" cy="5844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7A0C9-2282-4539-9F09-5E3B220D3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3556"/>
          <a:stretch/>
        </p:blipFill>
        <p:spPr>
          <a:xfrm>
            <a:off x="268285" y="691514"/>
            <a:ext cx="3994945" cy="5844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60E911-BAAB-429B-9AD3-82F36EFFE93C}"/>
              </a:ext>
            </a:extLst>
          </p:cNvPr>
          <p:cNvSpPr txBox="1"/>
          <p:nvPr/>
        </p:nvSpPr>
        <p:spPr>
          <a:xfrm>
            <a:off x="8410574" y="544828"/>
            <a:ext cx="309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Test Date: </a:t>
            </a:r>
            <a:r>
              <a:rPr lang="en-US" dirty="0"/>
              <a:t>4/10/20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18A7F-8AD5-4B37-8489-FB39D2831AA7}"/>
              </a:ext>
            </a:extLst>
          </p:cNvPr>
          <p:cNvSpPr/>
          <p:nvPr/>
        </p:nvSpPr>
        <p:spPr>
          <a:xfrm>
            <a:off x="9553575" y="3848099"/>
            <a:ext cx="1076325" cy="25241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B45D7ED5-CE5B-4CEF-A4D7-FE6F5FA1D900}"/>
              </a:ext>
            </a:extLst>
          </p:cNvPr>
          <p:cNvSpPr/>
          <p:nvPr/>
        </p:nvSpPr>
        <p:spPr>
          <a:xfrm>
            <a:off x="1270793" y="232964"/>
            <a:ext cx="453232" cy="45855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D3D6AC-D40F-4D08-9850-85D2E43FF2EE}"/>
              </a:ext>
            </a:extLst>
          </p:cNvPr>
          <p:cNvSpPr/>
          <p:nvPr/>
        </p:nvSpPr>
        <p:spPr>
          <a:xfrm>
            <a:off x="326232" y="760451"/>
            <a:ext cx="4903856" cy="1575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rPr>
              <a:t>How to keep your emails out of spam folders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891A780-6534-4195-BFDA-D0E2EB754491}"/>
              </a:ext>
            </a:extLst>
          </p:cNvPr>
          <p:cNvGraphicFramePr>
            <a:graphicFrameLocks noGrp="1"/>
          </p:cNvGraphicFramePr>
          <p:nvPr/>
        </p:nvGraphicFramePr>
        <p:xfrm>
          <a:off x="8515350" y="3848099"/>
          <a:ext cx="3383757" cy="252412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27919">
                  <a:extLst>
                    <a:ext uri="{9D8B030D-6E8A-4147-A177-3AD203B41FA5}">
                      <a16:colId xmlns:a16="http://schemas.microsoft.com/office/drawing/2014/main" val="1335617779"/>
                    </a:ext>
                  </a:extLst>
                </a:gridCol>
                <a:gridCol w="1127919">
                  <a:extLst>
                    <a:ext uri="{9D8B030D-6E8A-4147-A177-3AD203B41FA5}">
                      <a16:colId xmlns:a16="http://schemas.microsoft.com/office/drawing/2014/main" val="545126254"/>
                    </a:ext>
                  </a:extLst>
                </a:gridCol>
                <a:gridCol w="1127919">
                  <a:extLst>
                    <a:ext uri="{9D8B030D-6E8A-4147-A177-3AD203B41FA5}">
                      <a16:colId xmlns:a16="http://schemas.microsoft.com/office/drawing/2014/main" val="465367101"/>
                    </a:ext>
                  </a:extLst>
                </a:gridCol>
              </a:tblGrid>
              <a:tr h="6310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979115"/>
                  </a:ext>
                </a:extLst>
              </a:tr>
              <a:tr h="631031">
                <a:tc>
                  <a:txBody>
                    <a:bodyPr/>
                    <a:lstStyle/>
                    <a:p>
                      <a:r>
                        <a:rPr lang="en-US" dirty="0"/>
                        <a:t>Sent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816778"/>
                  </a:ext>
                </a:extLst>
              </a:tr>
              <a:tr h="631031">
                <a:tc>
                  <a:txBody>
                    <a:bodyPr/>
                    <a:lstStyle/>
                    <a:p>
                      <a:r>
                        <a:rPr lang="en-US" dirty="0"/>
                        <a:t>Open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 (12%)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 (15%)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393096"/>
                  </a:ext>
                </a:extLst>
              </a:tr>
              <a:tr h="631031">
                <a:tc>
                  <a:txBody>
                    <a:bodyPr/>
                    <a:lstStyle/>
                    <a:p>
                      <a:r>
                        <a:rPr lang="en-US" dirty="0"/>
                        <a:t>CTR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 (3.1%)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 (6.7%)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11689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D4EF95A-BEE5-4B64-BA79-00402C067B30}"/>
              </a:ext>
            </a:extLst>
          </p:cNvPr>
          <p:cNvSpPr txBox="1"/>
          <p:nvPr/>
        </p:nvSpPr>
        <p:spPr>
          <a:xfrm>
            <a:off x="292893" y="391119"/>
            <a:ext cx="385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Version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BBD0C5-453B-4786-A9F1-6DDBEFC8631D}"/>
              </a:ext>
            </a:extLst>
          </p:cNvPr>
          <p:cNvSpPr txBox="1"/>
          <p:nvPr/>
        </p:nvSpPr>
        <p:spPr>
          <a:xfrm>
            <a:off x="288528" y="2465425"/>
            <a:ext cx="385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Version 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EB10C5-BB54-404A-B09B-E9C48A87543E}"/>
              </a:ext>
            </a:extLst>
          </p:cNvPr>
          <p:cNvSpPr txBox="1"/>
          <p:nvPr/>
        </p:nvSpPr>
        <p:spPr>
          <a:xfrm>
            <a:off x="8447483" y="977264"/>
            <a:ext cx="309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Test Variables:</a:t>
            </a:r>
          </a:p>
          <a:p>
            <a:r>
              <a:rPr lang="en-US" sz="1200" dirty="0"/>
              <a:t>Subject Line Test - statement vs. question. Open rate will determine winner. 50% sample size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479FB8-C683-44D7-9B3F-ED77BA5426C2}"/>
              </a:ext>
            </a:extLst>
          </p:cNvPr>
          <p:cNvSpPr txBox="1"/>
          <p:nvPr/>
        </p:nvSpPr>
        <p:spPr>
          <a:xfrm>
            <a:off x="8457008" y="1996439"/>
            <a:ext cx="3090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Prediction/Hypothesis:</a:t>
            </a:r>
          </a:p>
          <a:p>
            <a:r>
              <a:rPr lang="en-US" sz="1200" dirty="0"/>
              <a:t>Version B (question) will win – more intriguing to recipient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ECD438-B99C-406E-B8E0-291188BC3A2B}"/>
              </a:ext>
            </a:extLst>
          </p:cNvPr>
          <p:cNvSpPr txBox="1"/>
          <p:nvPr/>
        </p:nvSpPr>
        <p:spPr>
          <a:xfrm>
            <a:off x="8447483" y="2729864"/>
            <a:ext cx="309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Results &amp; Takeaways:</a:t>
            </a:r>
          </a:p>
          <a:p>
            <a:r>
              <a:rPr lang="en-US" sz="1200" dirty="0"/>
              <a:t>Version B (question) won by 17%.  Remainder sent with this subject line. Continue testing to validate insights.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302116-463B-434B-AD50-FBF0DD40AA9D}"/>
              </a:ext>
            </a:extLst>
          </p:cNvPr>
          <p:cNvSpPr/>
          <p:nvPr/>
        </p:nvSpPr>
        <p:spPr>
          <a:xfrm>
            <a:off x="292892" y="2829638"/>
            <a:ext cx="4937196" cy="15754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latinLnBrk="1"/>
            <a:r>
              <a:rPr lang="en-US" b="1" i="0" dirty="0">
                <a:solidFill>
                  <a:schemeClr val="bg1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Why are my emails going to spam?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80974-9D3C-4790-9296-F13AC034A638}"/>
              </a:ext>
            </a:extLst>
          </p:cNvPr>
          <p:cNvSpPr txBox="1"/>
          <p:nvPr/>
        </p:nvSpPr>
        <p:spPr>
          <a:xfrm>
            <a:off x="8439149" y="659128"/>
            <a:ext cx="309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Test Date: </a:t>
            </a:r>
            <a:r>
              <a:rPr lang="en-US" dirty="0"/>
              <a:t>6/10/20</a:t>
            </a:r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F1E6FA-4DE8-42A9-A7BD-066271E52B28}"/>
              </a:ext>
            </a:extLst>
          </p:cNvPr>
          <p:cNvSpPr/>
          <p:nvPr/>
        </p:nvSpPr>
        <p:spPr>
          <a:xfrm>
            <a:off x="10763250" y="3848099"/>
            <a:ext cx="1135857" cy="252412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274C2F20-60BE-456B-AB10-F68D61C352EA}"/>
              </a:ext>
            </a:extLst>
          </p:cNvPr>
          <p:cNvSpPr/>
          <p:nvPr/>
        </p:nvSpPr>
        <p:spPr>
          <a:xfrm>
            <a:off x="1251743" y="2371088"/>
            <a:ext cx="453232" cy="458550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CA4DC8-8C5D-4F95-BC97-E7012C21A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81"/>
          <a:stretch/>
        </p:blipFill>
        <p:spPr>
          <a:xfrm>
            <a:off x="5469999" y="683662"/>
            <a:ext cx="2747098" cy="5688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75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Email Campaigns - Visuals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FB02E-5CFB-4609-BA85-A22A2C5D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981"/>
            <a:ext cx="10515600" cy="884003"/>
          </a:xfrm>
        </p:spPr>
        <p:txBody>
          <a:bodyPr/>
          <a:lstStyle/>
          <a:p>
            <a:r>
              <a:rPr lang="en-US" dirty="0">
                <a:solidFill>
                  <a:srgbClr val="282F48"/>
                </a:solidFill>
              </a:rPr>
              <a:t>Email Type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356366-173C-4FA6-9CB6-676240F2054B}"/>
              </a:ext>
            </a:extLst>
          </p:cNvPr>
          <p:cNvSpPr/>
          <p:nvPr/>
        </p:nvSpPr>
        <p:spPr>
          <a:xfrm>
            <a:off x="2762196" y="1532822"/>
            <a:ext cx="3252324" cy="47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5F2C1E-3C1B-4A4A-9EA4-E2665D2AC7D4}"/>
              </a:ext>
            </a:extLst>
          </p:cNvPr>
          <p:cNvSpPr/>
          <p:nvPr/>
        </p:nvSpPr>
        <p:spPr>
          <a:xfrm>
            <a:off x="6604094" y="1532822"/>
            <a:ext cx="3252324" cy="47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2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FB02E-5CFB-4609-BA85-A22A2C5D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981"/>
            <a:ext cx="10515600" cy="884003"/>
          </a:xfrm>
        </p:spPr>
        <p:txBody>
          <a:bodyPr/>
          <a:lstStyle/>
          <a:p>
            <a:r>
              <a:rPr lang="en-US" dirty="0">
                <a:solidFill>
                  <a:srgbClr val="282F48"/>
                </a:solidFill>
              </a:rPr>
              <a:t>Email Type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356366-173C-4FA6-9CB6-676240F2054B}"/>
              </a:ext>
            </a:extLst>
          </p:cNvPr>
          <p:cNvSpPr/>
          <p:nvPr/>
        </p:nvSpPr>
        <p:spPr>
          <a:xfrm>
            <a:off x="2762196" y="1532822"/>
            <a:ext cx="3252324" cy="47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5F2C1E-3C1B-4A4A-9EA4-E2665D2AC7D4}"/>
              </a:ext>
            </a:extLst>
          </p:cNvPr>
          <p:cNvSpPr/>
          <p:nvPr/>
        </p:nvSpPr>
        <p:spPr>
          <a:xfrm>
            <a:off x="6604094" y="1532822"/>
            <a:ext cx="3252324" cy="47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40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FB02E-5CFB-4609-BA85-A22A2C5D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981"/>
            <a:ext cx="10515600" cy="884003"/>
          </a:xfrm>
        </p:spPr>
        <p:txBody>
          <a:bodyPr/>
          <a:lstStyle/>
          <a:p>
            <a:r>
              <a:rPr lang="en-US" dirty="0">
                <a:solidFill>
                  <a:srgbClr val="282F48"/>
                </a:solidFill>
              </a:rPr>
              <a:t>Email Type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356366-173C-4FA6-9CB6-676240F2054B}"/>
              </a:ext>
            </a:extLst>
          </p:cNvPr>
          <p:cNvSpPr/>
          <p:nvPr/>
        </p:nvSpPr>
        <p:spPr>
          <a:xfrm>
            <a:off x="2762196" y="1532822"/>
            <a:ext cx="3252324" cy="47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5F2C1E-3C1B-4A4A-9EA4-E2665D2AC7D4}"/>
              </a:ext>
            </a:extLst>
          </p:cNvPr>
          <p:cNvSpPr/>
          <p:nvPr/>
        </p:nvSpPr>
        <p:spPr>
          <a:xfrm>
            <a:off x="6604094" y="1532822"/>
            <a:ext cx="3252324" cy="47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4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Email Project Roadmap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6786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26EE87-4486-4038-BD9F-7C2C8A7893C7}"/>
              </a:ext>
            </a:extLst>
          </p:cNvPr>
          <p:cNvSpPr/>
          <p:nvPr/>
        </p:nvSpPr>
        <p:spPr>
          <a:xfrm>
            <a:off x="700415" y="1819386"/>
            <a:ext cx="4919335" cy="40765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Google Shape;694;p22"/>
          <p:cNvSpPr txBox="1">
            <a:spLocks noGrp="1"/>
          </p:cNvSpPr>
          <p:nvPr>
            <p:ph type="title"/>
          </p:nvPr>
        </p:nvSpPr>
        <p:spPr>
          <a:xfrm>
            <a:off x="608046" y="505089"/>
            <a:ext cx="10515600" cy="9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PROJECT NAME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54958-77C1-413E-8392-EFE99371F4FF}"/>
              </a:ext>
            </a:extLst>
          </p:cNvPr>
          <p:cNvSpPr txBox="1"/>
          <p:nvPr/>
        </p:nvSpPr>
        <p:spPr>
          <a:xfrm>
            <a:off x="814715" y="2253149"/>
            <a:ext cx="48050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282F48"/>
                </a:solidFill>
                <a:latin typeface="Lato" panose="020F0502020204030203" pitchFamily="34" charset="0"/>
              </a:rPr>
              <a:t>Project: </a:t>
            </a:r>
          </a:p>
          <a:p>
            <a:r>
              <a:rPr lang="en-US" b="1" i="1" dirty="0">
                <a:solidFill>
                  <a:srgbClr val="282F48"/>
                </a:solidFill>
                <a:latin typeface="Lato" panose="020F0502020204030203" pitchFamily="34" charset="0"/>
              </a:rPr>
              <a:t>Description of project goes here</a:t>
            </a:r>
            <a:endParaRPr lang="en-US" i="1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endParaRPr lang="en-US" b="1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r>
              <a:rPr lang="en-US" sz="2000" b="1" dirty="0">
                <a:solidFill>
                  <a:srgbClr val="282F48"/>
                </a:solidFill>
                <a:latin typeface="Lato" panose="020F0502020204030203" pitchFamily="34" charset="0"/>
              </a:rPr>
              <a:t>Objective: </a:t>
            </a:r>
          </a:p>
          <a:p>
            <a:r>
              <a:rPr lang="en-US" b="1" i="1" dirty="0">
                <a:solidFill>
                  <a:srgbClr val="282F48"/>
                </a:solidFill>
                <a:latin typeface="Lato" panose="020F0502020204030203" pitchFamily="34" charset="0"/>
              </a:rPr>
              <a:t>List out goals and objectives for completing this project</a:t>
            </a:r>
            <a:endParaRPr lang="en-US" i="1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endParaRPr lang="en-US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r>
              <a:rPr lang="en-US" sz="1800" b="1" dirty="0">
                <a:solidFill>
                  <a:srgbClr val="282F48"/>
                </a:solidFill>
                <a:latin typeface="Lato" panose="020F0502020204030203" pitchFamily="34" charset="0"/>
              </a:rPr>
              <a:t>Status:</a:t>
            </a:r>
          </a:p>
          <a:p>
            <a:r>
              <a:rPr lang="en-US" i="1" dirty="0">
                <a:solidFill>
                  <a:srgbClr val="282F48"/>
                </a:solidFill>
                <a:latin typeface="Lato" panose="020F0502020204030203" pitchFamily="34" charset="0"/>
              </a:rPr>
              <a:t>Status goes here</a:t>
            </a:r>
            <a:endParaRPr lang="en-US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endParaRPr lang="en-US" sz="1800" b="1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r>
              <a:rPr lang="en-US" sz="1800" b="1" dirty="0">
                <a:solidFill>
                  <a:srgbClr val="282F48"/>
                </a:solidFill>
                <a:latin typeface="Lato" panose="020F0502020204030203" pitchFamily="34" charset="0"/>
              </a:rPr>
              <a:t>Estimated Go Live:</a:t>
            </a:r>
          </a:p>
          <a:p>
            <a:r>
              <a:rPr lang="en-US" i="1" dirty="0">
                <a:solidFill>
                  <a:srgbClr val="282F48"/>
                </a:solidFill>
                <a:latin typeface="Lato" panose="020F0502020204030203" pitchFamily="34" charset="0"/>
              </a:rPr>
              <a:t>Date for go live goes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2054E-50F7-4030-9208-44CA7DC0757B}"/>
              </a:ext>
            </a:extLst>
          </p:cNvPr>
          <p:cNvSpPr/>
          <p:nvPr/>
        </p:nvSpPr>
        <p:spPr>
          <a:xfrm>
            <a:off x="7355910" y="1507680"/>
            <a:ext cx="4021375" cy="4845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8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"/>
          <p:cNvSpPr/>
          <p:nvPr/>
        </p:nvSpPr>
        <p:spPr>
          <a:xfrm>
            <a:off x="5536996" y="1996945"/>
            <a:ext cx="766106" cy="984707"/>
          </a:xfrm>
          <a:custGeom>
            <a:avLst/>
            <a:gdLst/>
            <a:ahLst/>
            <a:cxnLst/>
            <a:rect l="l" t="t" r="r" b="b"/>
            <a:pathLst>
              <a:path w="752" h="940" extrusionOk="0">
                <a:moveTo>
                  <a:pt x="375" y="86"/>
                </a:moveTo>
                <a:lnTo>
                  <a:pt x="323" y="92"/>
                </a:lnTo>
                <a:lnTo>
                  <a:pt x="274" y="105"/>
                </a:lnTo>
                <a:lnTo>
                  <a:pt x="230" y="125"/>
                </a:lnTo>
                <a:lnTo>
                  <a:pt x="190" y="153"/>
                </a:lnTo>
                <a:lnTo>
                  <a:pt x="155" y="189"/>
                </a:lnTo>
                <a:lnTo>
                  <a:pt x="127" y="230"/>
                </a:lnTo>
                <a:lnTo>
                  <a:pt x="104" y="275"/>
                </a:lnTo>
                <a:lnTo>
                  <a:pt x="91" y="324"/>
                </a:lnTo>
                <a:lnTo>
                  <a:pt x="88" y="376"/>
                </a:lnTo>
                <a:lnTo>
                  <a:pt x="91" y="428"/>
                </a:lnTo>
                <a:lnTo>
                  <a:pt x="104" y="477"/>
                </a:lnTo>
                <a:lnTo>
                  <a:pt x="127" y="522"/>
                </a:lnTo>
                <a:lnTo>
                  <a:pt x="155" y="563"/>
                </a:lnTo>
                <a:lnTo>
                  <a:pt x="190" y="596"/>
                </a:lnTo>
                <a:lnTo>
                  <a:pt x="230" y="624"/>
                </a:lnTo>
                <a:lnTo>
                  <a:pt x="274" y="647"/>
                </a:lnTo>
                <a:lnTo>
                  <a:pt x="323" y="660"/>
                </a:lnTo>
                <a:lnTo>
                  <a:pt x="375" y="665"/>
                </a:lnTo>
                <a:lnTo>
                  <a:pt x="428" y="660"/>
                </a:lnTo>
                <a:lnTo>
                  <a:pt x="476" y="647"/>
                </a:lnTo>
                <a:lnTo>
                  <a:pt x="521" y="624"/>
                </a:lnTo>
                <a:lnTo>
                  <a:pt x="562" y="596"/>
                </a:lnTo>
                <a:lnTo>
                  <a:pt x="597" y="563"/>
                </a:lnTo>
                <a:lnTo>
                  <a:pt x="625" y="522"/>
                </a:lnTo>
                <a:lnTo>
                  <a:pt x="646" y="477"/>
                </a:lnTo>
                <a:lnTo>
                  <a:pt x="661" y="428"/>
                </a:lnTo>
                <a:lnTo>
                  <a:pt x="665" y="376"/>
                </a:lnTo>
                <a:lnTo>
                  <a:pt x="661" y="324"/>
                </a:lnTo>
                <a:lnTo>
                  <a:pt x="646" y="275"/>
                </a:lnTo>
                <a:lnTo>
                  <a:pt x="625" y="230"/>
                </a:lnTo>
                <a:lnTo>
                  <a:pt x="597" y="189"/>
                </a:lnTo>
                <a:lnTo>
                  <a:pt x="562" y="153"/>
                </a:lnTo>
                <a:lnTo>
                  <a:pt x="521" y="125"/>
                </a:lnTo>
                <a:lnTo>
                  <a:pt x="476" y="105"/>
                </a:lnTo>
                <a:lnTo>
                  <a:pt x="428" y="92"/>
                </a:lnTo>
                <a:lnTo>
                  <a:pt x="375" y="86"/>
                </a:lnTo>
                <a:close/>
                <a:moveTo>
                  <a:pt x="375" y="0"/>
                </a:moveTo>
                <a:lnTo>
                  <a:pt x="437" y="4"/>
                </a:lnTo>
                <a:lnTo>
                  <a:pt x="495" y="19"/>
                </a:lnTo>
                <a:lnTo>
                  <a:pt x="549" y="41"/>
                </a:lnTo>
                <a:lnTo>
                  <a:pt x="597" y="71"/>
                </a:lnTo>
                <a:lnTo>
                  <a:pt x="642" y="111"/>
                </a:lnTo>
                <a:lnTo>
                  <a:pt x="680" y="153"/>
                </a:lnTo>
                <a:lnTo>
                  <a:pt x="709" y="202"/>
                </a:lnTo>
                <a:lnTo>
                  <a:pt x="732" y="256"/>
                </a:lnTo>
                <a:lnTo>
                  <a:pt x="747" y="314"/>
                </a:lnTo>
                <a:lnTo>
                  <a:pt x="752" y="376"/>
                </a:lnTo>
                <a:lnTo>
                  <a:pt x="747" y="439"/>
                </a:lnTo>
                <a:lnTo>
                  <a:pt x="730" y="499"/>
                </a:lnTo>
                <a:lnTo>
                  <a:pt x="706" y="555"/>
                </a:lnTo>
                <a:lnTo>
                  <a:pt x="672" y="606"/>
                </a:lnTo>
                <a:lnTo>
                  <a:pt x="631" y="651"/>
                </a:lnTo>
                <a:lnTo>
                  <a:pt x="584" y="688"/>
                </a:lnTo>
                <a:lnTo>
                  <a:pt x="532" y="718"/>
                </a:lnTo>
                <a:lnTo>
                  <a:pt x="474" y="738"/>
                </a:lnTo>
                <a:lnTo>
                  <a:pt x="377" y="940"/>
                </a:lnTo>
                <a:lnTo>
                  <a:pt x="284" y="740"/>
                </a:lnTo>
                <a:lnTo>
                  <a:pt x="224" y="720"/>
                </a:lnTo>
                <a:lnTo>
                  <a:pt x="170" y="690"/>
                </a:lnTo>
                <a:lnTo>
                  <a:pt x="121" y="652"/>
                </a:lnTo>
                <a:lnTo>
                  <a:pt x="80" y="608"/>
                </a:lnTo>
                <a:lnTo>
                  <a:pt x="47" y="557"/>
                </a:lnTo>
                <a:lnTo>
                  <a:pt x="20" y="501"/>
                </a:lnTo>
                <a:lnTo>
                  <a:pt x="6" y="439"/>
                </a:lnTo>
                <a:lnTo>
                  <a:pt x="0" y="376"/>
                </a:lnTo>
                <a:lnTo>
                  <a:pt x="6" y="314"/>
                </a:lnTo>
                <a:lnTo>
                  <a:pt x="19" y="256"/>
                </a:lnTo>
                <a:lnTo>
                  <a:pt x="43" y="202"/>
                </a:lnTo>
                <a:lnTo>
                  <a:pt x="73" y="153"/>
                </a:lnTo>
                <a:lnTo>
                  <a:pt x="110" y="111"/>
                </a:lnTo>
                <a:lnTo>
                  <a:pt x="153" y="71"/>
                </a:lnTo>
                <a:lnTo>
                  <a:pt x="203" y="41"/>
                </a:lnTo>
                <a:lnTo>
                  <a:pt x="258" y="19"/>
                </a:lnTo>
                <a:lnTo>
                  <a:pt x="315" y="4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09" name="Google Shape;409;p7"/>
          <p:cNvSpPr/>
          <p:nvPr/>
        </p:nvSpPr>
        <p:spPr>
          <a:xfrm>
            <a:off x="3544290" y="2741080"/>
            <a:ext cx="1313180" cy="152945"/>
          </a:xfrm>
          <a:custGeom>
            <a:avLst/>
            <a:gdLst/>
            <a:ahLst/>
            <a:cxnLst/>
            <a:rect l="l" t="t" r="r" b="b"/>
            <a:pathLst>
              <a:path w="1289" h="146" extrusionOk="0">
                <a:moveTo>
                  <a:pt x="41" y="0"/>
                </a:moveTo>
                <a:lnTo>
                  <a:pt x="245" y="10"/>
                </a:lnTo>
                <a:lnTo>
                  <a:pt x="454" y="25"/>
                </a:lnTo>
                <a:lnTo>
                  <a:pt x="667" y="40"/>
                </a:lnTo>
                <a:lnTo>
                  <a:pt x="878" y="58"/>
                </a:lnTo>
                <a:lnTo>
                  <a:pt x="1087" y="81"/>
                </a:lnTo>
                <a:lnTo>
                  <a:pt x="1289" y="107"/>
                </a:lnTo>
                <a:lnTo>
                  <a:pt x="1220" y="146"/>
                </a:lnTo>
                <a:lnTo>
                  <a:pt x="1020" y="120"/>
                </a:lnTo>
                <a:lnTo>
                  <a:pt x="814" y="96"/>
                </a:lnTo>
                <a:lnTo>
                  <a:pt x="607" y="73"/>
                </a:lnTo>
                <a:lnTo>
                  <a:pt x="400" y="55"/>
                </a:lnTo>
                <a:lnTo>
                  <a:pt x="196" y="38"/>
                </a:lnTo>
                <a:lnTo>
                  <a:pt x="0" y="23"/>
                </a:lnTo>
                <a:lnTo>
                  <a:pt x="41" y="0"/>
                </a:lnTo>
                <a:close/>
              </a:path>
            </a:pathLst>
          </a:custGeom>
          <a:solidFill>
            <a:srgbClr val="282F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10" name="Google Shape;410;p7"/>
          <p:cNvSpPr/>
          <p:nvPr/>
        </p:nvSpPr>
        <p:spPr>
          <a:xfrm>
            <a:off x="4906373" y="2870979"/>
            <a:ext cx="1225566" cy="823383"/>
          </a:xfrm>
          <a:custGeom>
            <a:avLst/>
            <a:gdLst/>
            <a:ahLst/>
            <a:cxnLst/>
            <a:rect l="l" t="t" r="r" b="b"/>
            <a:pathLst>
              <a:path w="1203" h="786" extrusionOk="0">
                <a:moveTo>
                  <a:pt x="69" y="0"/>
                </a:moveTo>
                <a:lnTo>
                  <a:pt x="211" y="24"/>
                </a:lnTo>
                <a:lnTo>
                  <a:pt x="346" y="50"/>
                </a:lnTo>
                <a:lnTo>
                  <a:pt x="471" y="80"/>
                </a:lnTo>
                <a:lnTo>
                  <a:pt x="501" y="88"/>
                </a:lnTo>
                <a:lnTo>
                  <a:pt x="536" y="95"/>
                </a:lnTo>
                <a:lnTo>
                  <a:pt x="575" y="106"/>
                </a:lnTo>
                <a:lnTo>
                  <a:pt x="618" y="119"/>
                </a:lnTo>
                <a:lnTo>
                  <a:pt x="665" y="132"/>
                </a:lnTo>
                <a:lnTo>
                  <a:pt x="713" y="147"/>
                </a:lnTo>
                <a:lnTo>
                  <a:pt x="764" y="164"/>
                </a:lnTo>
                <a:lnTo>
                  <a:pt x="812" y="183"/>
                </a:lnTo>
                <a:lnTo>
                  <a:pt x="863" y="202"/>
                </a:lnTo>
                <a:lnTo>
                  <a:pt x="913" y="224"/>
                </a:lnTo>
                <a:lnTo>
                  <a:pt x="960" y="246"/>
                </a:lnTo>
                <a:lnTo>
                  <a:pt x="1007" y="271"/>
                </a:lnTo>
                <a:lnTo>
                  <a:pt x="1050" y="297"/>
                </a:lnTo>
                <a:lnTo>
                  <a:pt x="1087" y="325"/>
                </a:lnTo>
                <a:lnTo>
                  <a:pt x="1122" y="355"/>
                </a:lnTo>
                <a:lnTo>
                  <a:pt x="1152" y="387"/>
                </a:lnTo>
                <a:lnTo>
                  <a:pt x="1175" y="418"/>
                </a:lnTo>
                <a:lnTo>
                  <a:pt x="1191" y="452"/>
                </a:lnTo>
                <a:lnTo>
                  <a:pt x="1201" y="489"/>
                </a:lnTo>
                <a:lnTo>
                  <a:pt x="1203" y="527"/>
                </a:lnTo>
                <a:lnTo>
                  <a:pt x="1193" y="566"/>
                </a:lnTo>
                <a:lnTo>
                  <a:pt x="1177" y="607"/>
                </a:lnTo>
                <a:lnTo>
                  <a:pt x="1149" y="650"/>
                </a:lnTo>
                <a:lnTo>
                  <a:pt x="1111" y="693"/>
                </a:lnTo>
                <a:lnTo>
                  <a:pt x="1061" y="740"/>
                </a:lnTo>
                <a:lnTo>
                  <a:pt x="997" y="786"/>
                </a:lnTo>
                <a:lnTo>
                  <a:pt x="846" y="762"/>
                </a:lnTo>
                <a:lnTo>
                  <a:pt x="895" y="734"/>
                </a:lnTo>
                <a:lnTo>
                  <a:pt x="938" y="708"/>
                </a:lnTo>
                <a:lnTo>
                  <a:pt x="979" y="680"/>
                </a:lnTo>
                <a:lnTo>
                  <a:pt x="1012" y="650"/>
                </a:lnTo>
                <a:lnTo>
                  <a:pt x="1040" y="620"/>
                </a:lnTo>
                <a:lnTo>
                  <a:pt x="1061" y="590"/>
                </a:lnTo>
                <a:lnTo>
                  <a:pt x="1076" y="558"/>
                </a:lnTo>
                <a:lnTo>
                  <a:pt x="1083" y="527"/>
                </a:lnTo>
                <a:lnTo>
                  <a:pt x="1081" y="493"/>
                </a:lnTo>
                <a:lnTo>
                  <a:pt x="1070" y="459"/>
                </a:lnTo>
                <a:lnTo>
                  <a:pt x="1050" y="426"/>
                </a:lnTo>
                <a:lnTo>
                  <a:pt x="1018" y="390"/>
                </a:lnTo>
                <a:lnTo>
                  <a:pt x="975" y="353"/>
                </a:lnTo>
                <a:lnTo>
                  <a:pt x="921" y="317"/>
                </a:lnTo>
                <a:lnTo>
                  <a:pt x="854" y="280"/>
                </a:lnTo>
                <a:lnTo>
                  <a:pt x="799" y="246"/>
                </a:lnTo>
                <a:lnTo>
                  <a:pt x="732" y="217"/>
                </a:lnTo>
                <a:lnTo>
                  <a:pt x="654" y="187"/>
                </a:lnTo>
                <a:lnTo>
                  <a:pt x="566" y="159"/>
                </a:lnTo>
                <a:lnTo>
                  <a:pt x="469" y="132"/>
                </a:lnTo>
                <a:lnTo>
                  <a:pt x="361" y="106"/>
                </a:lnTo>
                <a:lnTo>
                  <a:pt x="247" y="82"/>
                </a:lnTo>
                <a:lnTo>
                  <a:pt x="125" y="61"/>
                </a:lnTo>
                <a:lnTo>
                  <a:pt x="0" y="39"/>
                </a:lnTo>
                <a:lnTo>
                  <a:pt x="69" y="0"/>
                </a:lnTo>
                <a:close/>
              </a:path>
            </a:pathLst>
          </a:custGeom>
          <a:solidFill>
            <a:srgbClr val="282F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11" name="Google Shape;411;p7"/>
          <p:cNvSpPr/>
          <p:nvPr/>
        </p:nvSpPr>
        <p:spPr>
          <a:xfrm>
            <a:off x="2515344" y="2710700"/>
            <a:ext cx="1002459" cy="50283"/>
          </a:xfrm>
          <a:custGeom>
            <a:avLst/>
            <a:gdLst/>
            <a:ahLst/>
            <a:cxnLst/>
            <a:rect l="l" t="t" r="r" b="b"/>
            <a:pathLst>
              <a:path w="984" h="48" extrusionOk="0">
                <a:moveTo>
                  <a:pt x="0" y="0"/>
                </a:moveTo>
                <a:lnTo>
                  <a:pt x="6" y="0"/>
                </a:lnTo>
                <a:lnTo>
                  <a:pt x="26" y="0"/>
                </a:lnTo>
                <a:lnTo>
                  <a:pt x="56" y="0"/>
                </a:lnTo>
                <a:lnTo>
                  <a:pt x="99" y="1"/>
                </a:lnTo>
                <a:lnTo>
                  <a:pt x="151" y="1"/>
                </a:lnTo>
                <a:lnTo>
                  <a:pt x="213" y="1"/>
                </a:lnTo>
                <a:lnTo>
                  <a:pt x="286" y="3"/>
                </a:lnTo>
                <a:lnTo>
                  <a:pt x="364" y="5"/>
                </a:lnTo>
                <a:lnTo>
                  <a:pt x="452" y="7"/>
                </a:lnTo>
                <a:lnTo>
                  <a:pt x="547" y="9"/>
                </a:lnTo>
                <a:lnTo>
                  <a:pt x="648" y="13"/>
                </a:lnTo>
                <a:lnTo>
                  <a:pt x="756" y="16"/>
                </a:lnTo>
                <a:lnTo>
                  <a:pt x="868" y="20"/>
                </a:lnTo>
                <a:lnTo>
                  <a:pt x="984" y="26"/>
                </a:lnTo>
                <a:lnTo>
                  <a:pt x="945" y="48"/>
                </a:lnTo>
                <a:lnTo>
                  <a:pt x="833" y="41"/>
                </a:lnTo>
                <a:lnTo>
                  <a:pt x="725" y="35"/>
                </a:lnTo>
                <a:lnTo>
                  <a:pt x="622" y="28"/>
                </a:lnTo>
                <a:lnTo>
                  <a:pt x="525" y="24"/>
                </a:lnTo>
                <a:lnTo>
                  <a:pt x="433" y="18"/>
                </a:lnTo>
                <a:lnTo>
                  <a:pt x="349" y="15"/>
                </a:lnTo>
                <a:lnTo>
                  <a:pt x="273" y="11"/>
                </a:lnTo>
                <a:lnTo>
                  <a:pt x="204" y="7"/>
                </a:lnTo>
                <a:lnTo>
                  <a:pt x="144" y="5"/>
                </a:lnTo>
                <a:lnTo>
                  <a:pt x="93" y="3"/>
                </a:lnTo>
                <a:lnTo>
                  <a:pt x="54" y="1"/>
                </a:lnTo>
                <a:lnTo>
                  <a:pt x="24" y="1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282F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12" name="Google Shape;412;p7"/>
          <p:cNvSpPr/>
          <p:nvPr/>
        </p:nvSpPr>
        <p:spPr>
          <a:xfrm>
            <a:off x="4432650" y="3749880"/>
            <a:ext cx="1354950" cy="1366019"/>
          </a:xfrm>
          <a:custGeom>
            <a:avLst/>
            <a:gdLst/>
            <a:ahLst/>
            <a:cxnLst/>
            <a:rect l="l" t="t" r="r" b="b"/>
            <a:pathLst>
              <a:path w="1330" h="1304" extrusionOk="0">
                <a:moveTo>
                  <a:pt x="1145" y="0"/>
                </a:moveTo>
                <a:lnTo>
                  <a:pt x="1330" y="30"/>
                </a:lnTo>
                <a:lnTo>
                  <a:pt x="1259" y="69"/>
                </a:lnTo>
                <a:lnTo>
                  <a:pt x="1178" y="108"/>
                </a:lnTo>
                <a:lnTo>
                  <a:pt x="1091" y="147"/>
                </a:lnTo>
                <a:lnTo>
                  <a:pt x="995" y="188"/>
                </a:lnTo>
                <a:lnTo>
                  <a:pt x="889" y="231"/>
                </a:lnTo>
                <a:lnTo>
                  <a:pt x="775" y="273"/>
                </a:lnTo>
                <a:lnTo>
                  <a:pt x="676" y="316"/>
                </a:lnTo>
                <a:lnTo>
                  <a:pt x="594" y="357"/>
                </a:lnTo>
                <a:lnTo>
                  <a:pt x="523" y="400"/>
                </a:lnTo>
                <a:lnTo>
                  <a:pt x="467" y="441"/>
                </a:lnTo>
                <a:lnTo>
                  <a:pt x="422" y="482"/>
                </a:lnTo>
                <a:lnTo>
                  <a:pt x="390" y="523"/>
                </a:lnTo>
                <a:lnTo>
                  <a:pt x="370" y="564"/>
                </a:lnTo>
                <a:lnTo>
                  <a:pt x="361" y="605"/>
                </a:lnTo>
                <a:lnTo>
                  <a:pt x="362" y="644"/>
                </a:lnTo>
                <a:lnTo>
                  <a:pt x="374" y="686"/>
                </a:lnTo>
                <a:lnTo>
                  <a:pt x="392" y="725"/>
                </a:lnTo>
                <a:lnTo>
                  <a:pt x="422" y="762"/>
                </a:lnTo>
                <a:lnTo>
                  <a:pt x="460" y="799"/>
                </a:lnTo>
                <a:lnTo>
                  <a:pt x="506" y="837"/>
                </a:lnTo>
                <a:lnTo>
                  <a:pt x="559" y="872"/>
                </a:lnTo>
                <a:lnTo>
                  <a:pt x="616" y="908"/>
                </a:lnTo>
                <a:lnTo>
                  <a:pt x="684" y="941"/>
                </a:lnTo>
                <a:lnTo>
                  <a:pt x="755" y="975"/>
                </a:lnTo>
                <a:lnTo>
                  <a:pt x="829" y="1007"/>
                </a:lnTo>
                <a:lnTo>
                  <a:pt x="911" y="1039"/>
                </a:lnTo>
                <a:lnTo>
                  <a:pt x="995" y="1069"/>
                </a:lnTo>
                <a:lnTo>
                  <a:pt x="1083" y="1097"/>
                </a:lnTo>
                <a:lnTo>
                  <a:pt x="1175" y="1123"/>
                </a:lnTo>
                <a:lnTo>
                  <a:pt x="1268" y="1149"/>
                </a:lnTo>
                <a:lnTo>
                  <a:pt x="809" y="1304"/>
                </a:lnTo>
                <a:lnTo>
                  <a:pt x="702" y="1263"/>
                </a:lnTo>
                <a:lnTo>
                  <a:pt x="600" y="1218"/>
                </a:lnTo>
                <a:lnTo>
                  <a:pt x="501" y="1169"/>
                </a:lnTo>
                <a:lnTo>
                  <a:pt x="407" y="1110"/>
                </a:lnTo>
                <a:lnTo>
                  <a:pt x="323" y="1054"/>
                </a:lnTo>
                <a:lnTo>
                  <a:pt x="252" y="998"/>
                </a:lnTo>
                <a:lnTo>
                  <a:pt x="191" y="945"/>
                </a:lnTo>
                <a:lnTo>
                  <a:pt x="138" y="895"/>
                </a:lnTo>
                <a:lnTo>
                  <a:pt x="95" y="848"/>
                </a:lnTo>
                <a:lnTo>
                  <a:pt x="60" y="803"/>
                </a:lnTo>
                <a:lnTo>
                  <a:pt x="34" y="758"/>
                </a:lnTo>
                <a:lnTo>
                  <a:pt x="15" y="717"/>
                </a:lnTo>
                <a:lnTo>
                  <a:pt x="4" y="678"/>
                </a:lnTo>
                <a:lnTo>
                  <a:pt x="0" y="641"/>
                </a:lnTo>
                <a:lnTo>
                  <a:pt x="2" y="605"/>
                </a:lnTo>
                <a:lnTo>
                  <a:pt x="10" y="572"/>
                </a:lnTo>
                <a:lnTo>
                  <a:pt x="21" y="540"/>
                </a:lnTo>
                <a:lnTo>
                  <a:pt x="39" y="510"/>
                </a:lnTo>
                <a:lnTo>
                  <a:pt x="60" y="482"/>
                </a:lnTo>
                <a:lnTo>
                  <a:pt x="86" y="456"/>
                </a:lnTo>
                <a:lnTo>
                  <a:pt x="114" y="430"/>
                </a:lnTo>
                <a:lnTo>
                  <a:pt x="146" y="405"/>
                </a:lnTo>
                <a:lnTo>
                  <a:pt x="181" y="383"/>
                </a:lnTo>
                <a:lnTo>
                  <a:pt x="217" y="362"/>
                </a:lnTo>
                <a:lnTo>
                  <a:pt x="254" y="342"/>
                </a:lnTo>
                <a:lnTo>
                  <a:pt x="292" y="323"/>
                </a:lnTo>
                <a:lnTo>
                  <a:pt x="331" y="304"/>
                </a:lnTo>
                <a:lnTo>
                  <a:pt x="368" y="288"/>
                </a:lnTo>
                <a:lnTo>
                  <a:pt x="407" y="273"/>
                </a:lnTo>
                <a:lnTo>
                  <a:pt x="443" y="258"/>
                </a:lnTo>
                <a:lnTo>
                  <a:pt x="478" y="243"/>
                </a:lnTo>
                <a:lnTo>
                  <a:pt x="512" y="230"/>
                </a:lnTo>
                <a:lnTo>
                  <a:pt x="544" y="217"/>
                </a:lnTo>
                <a:lnTo>
                  <a:pt x="572" y="205"/>
                </a:lnTo>
                <a:lnTo>
                  <a:pt x="611" y="188"/>
                </a:lnTo>
                <a:lnTo>
                  <a:pt x="661" y="172"/>
                </a:lnTo>
                <a:lnTo>
                  <a:pt x="719" y="151"/>
                </a:lnTo>
                <a:lnTo>
                  <a:pt x="783" y="131"/>
                </a:lnTo>
                <a:lnTo>
                  <a:pt x="852" y="106"/>
                </a:lnTo>
                <a:lnTo>
                  <a:pt x="923" y="82"/>
                </a:lnTo>
                <a:lnTo>
                  <a:pt x="997" y="56"/>
                </a:lnTo>
                <a:lnTo>
                  <a:pt x="1072" y="28"/>
                </a:lnTo>
                <a:lnTo>
                  <a:pt x="1145" y="0"/>
                </a:lnTo>
                <a:close/>
              </a:path>
            </a:pathLst>
          </a:custGeom>
          <a:solidFill>
            <a:srgbClr val="282F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13" name="Google Shape;413;p7"/>
          <p:cNvSpPr/>
          <p:nvPr/>
        </p:nvSpPr>
        <p:spPr>
          <a:xfrm>
            <a:off x="5397142" y="5009517"/>
            <a:ext cx="3444542" cy="561479"/>
          </a:xfrm>
          <a:custGeom>
            <a:avLst/>
            <a:gdLst/>
            <a:ahLst/>
            <a:cxnLst/>
            <a:rect l="l" t="t" r="r" b="b"/>
            <a:pathLst>
              <a:path w="3242" h="519" extrusionOk="0">
                <a:moveTo>
                  <a:pt x="499" y="0"/>
                </a:moveTo>
                <a:lnTo>
                  <a:pt x="628" y="26"/>
                </a:lnTo>
                <a:lnTo>
                  <a:pt x="759" y="48"/>
                </a:lnTo>
                <a:lnTo>
                  <a:pt x="891" y="71"/>
                </a:lnTo>
                <a:lnTo>
                  <a:pt x="1024" y="89"/>
                </a:lnTo>
                <a:lnTo>
                  <a:pt x="1156" y="106"/>
                </a:lnTo>
                <a:lnTo>
                  <a:pt x="1289" y="121"/>
                </a:lnTo>
                <a:lnTo>
                  <a:pt x="1418" y="136"/>
                </a:lnTo>
                <a:lnTo>
                  <a:pt x="1547" y="147"/>
                </a:lnTo>
                <a:lnTo>
                  <a:pt x="1670" y="157"/>
                </a:lnTo>
                <a:lnTo>
                  <a:pt x="1789" y="166"/>
                </a:lnTo>
                <a:lnTo>
                  <a:pt x="1903" y="171"/>
                </a:lnTo>
                <a:lnTo>
                  <a:pt x="2011" y="177"/>
                </a:lnTo>
                <a:lnTo>
                  <a:pt x="2112" y="181"/>
                </a:lnTo>
                <a:lnTo>
                  <a:pt x="2206" y="183"/>
                </a:lnTo>
                <a:lnTo>
                  <a:pt x="2292" y="183"/>
                </a:lnTo>
                <a:lnTo>
                  <a:pt x="2366" y="183"/>
                </a:lnTo>
                <a:lnTo>
                  <a:pt x="2433" y="181"/>
                </a:lnTo>
                <a:lnTo>
                  <a:pt x="2488" y="177"/>
                </a:lnTo>
                <a:lnTo>
                  <a:pt x="2531" y="173"/>
                </a:lnTo>
                <a:lnTo>
                  <a:pt x="2562" y="168"/>
                </a:lnTo>
                <a:lnTo>
                  <a:pt x="2596" y="140"/>
                </a:lnTo>
                <a:lnTo>
                  <a:pt x="2622" y="117"/>
                </a:lnTo>
                <a:lnTo>
                  <a:pt x="2641" y="100"/>
                </a:lnTo>
                <a:lnTo>
                  <a:pt x="2656" y="87"/>
                </a:lnTo>
                <a:lnTo>
                  <a:pt x="2663" y="82"/>
                </a:lnTo>
                <a:lnTo>
                  <a:pt x="2665" y="80"/>
                </a:lnTo>
                <a:lnTo>
                  <a:pt x="3242" y="360"/>
                </a:lnTo>
                <a:lnTo>
                  <a:pt x="2122" y="519"/>
                </a:lnTo>
                <a:lnTo>
                  <a:pt x="2125" y="517"/>
                </a:lnTo>
                <a:lnTo>
                  <a:pt x="2137" y="512"/>
                </a:lnTo>
                <a:lnTo>
                  <a:pt x="2152" y="502"/>
                </a:lnTo>
                <a:lnTo>
                  <a:pt x="2170" y="489"/>
                </a:lnTo>
                <a:lnTo>
                  <a:pt x="2193" y="474"/>
                </a:lnTo>
                <a:lnTo>
                  <a:pt x="2215" y="457"/>
                </a:lnTo>
                <a:lnTo>
                  <a:pt x="2237" y="441"/>
                </a:lnTo>
                <a:lnTo>
                  <a:pt x="2258" y="424"/>
                </a:lnTo>
                <a:lnTo>
                  <a:pt x="2273" y="407"/>
                </a:lnTo>
                <a:lnTo>
                  <a:pt x="2034" y="405"/>
                </a:lnTo>
                <a:lnTo>
                  <a:pt x="1804" y="398"/>
                </a:lnTo>
                <a:lnTo>
                  <a:pt x="1584" y="390"/>
                </a:lnTo>
                <a:lnTo>
                  <a:pt x="1375" y="379"/>
                </a:lnTo>
                <a:lnTo>
                  <a:pt x="1175" y="364"/>
                </a:lnTo>
                <a:lnTo>
                  <a:pt x="983" y="347"/>
                </a:lnTo>
                <a:lnTo>
                  <a:pt x="800" y="327"/>
                </a:lnTo>
                <a:lnTo>
                  <a:pt x="626" y="302"/>
                </a:lnTo>
                <a:lnTo>
                  <a:pt x="460" y="274"/>
                </a:lnTo>
                <a:lnTo>
                  <a:pt x="299" y="244"/>
                </a:lnTo>
                <a:lnTo>
                  <a:pt x="146" y="209"/>
                </a:lnTo>
                <a:lnTo>
                  <a:pt x="0" y="170"/>
                </a:lnTo>
                <a:lnTo>
                  <a:pt x="499" y="0"/>
                </a:lnTo>
                <a:close/>
              </a:path>
            </a:pathLst>
          </a:custGeom>
          <a:solidFill>
            <a:srgbClr val="282F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14" name="Google Shape;414;p7"/>
          <p:cNvSpPr txBox="1"/>
          <p:nvPr/>
        </p:nvSpPr>
        <p:spPr>
          <a:xfrm>
            <a:off x="6381843" y="2038771"/>
            <a:ext cx="158565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Step 2 Description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dirty="0"/>
          </a:p>
        </p:txBody>
      </p:sp>
      <p:sp>
        <p:nvSpPr>
          <p:cNvPr id="415" name="Google Shape;415;p7"/>
          <p:cNvSpPr/>
          <p:nvPr/>
        </p:nvSpPr>
        <p:spPr>
          <a:xfrm>
            <a:off x="3597847" y="4814133"/>
            <a:ext cx="1175647" cy="1513725"/>
          </a:xfrm>
          <a:custGeom>
            <a:avLst/>
            <a:gdLst/>
            <a:ahLst/>
            <a:cxnLst/>
            <a:rect l="l" t="t" r="r" b="b"/>
            <a:pathLst>
              <a:path w="1154" h="1445" extrusionOk="0">
                <a:moveTo>
                  <a:pt x="577" y="133"/>
                </a:moveTo>
                <a:lnTo>
                  <a:pt x="506" y="139"/>
                </a:lnTo>
                <a:lnTo>
                  <a:pt x="437" y="155"/>
                </a:lnTo>
                <a:lnTo>
                  <a:pt x="374" y="181"/>
                </a:lnTo>
                <a:lnTo>
                  <a:pt x="316" y="219"/>
                </a:lnTo>
                <a:lnTo>
                  <a:pt x="264" y="262"/>
                </a:lnTo>
                <a:lnTo>
                  <a:pt x="219" y="314"/>
                </a:lnTo>
                <a:lnTo>
                  <a:pt x="183" y="372"/>
                </a:lnTo>
                <a:lnTo>
                  <a:pt x="157" y="436"/>
                </a:lnTo>
                <a:lnTo>
                  <a:pt x="140" y="505"/>
                </a:lnTo>
                <a:lnTo>
                  <a:pt x="133" y="576"/>
                </a:lnTo>
                <a:lnTo>
                  <a:pt x="140" y="649"/>
                </a:lnTo>
                <a:lnTo>
                  <a:pt x="157" y="718"/>
                </a:lnTo>
                <a:lnTo>
                  <a:pt x="183" y="781"/>
                </a:lnTo>
                <a:lnTo>
                  <a:pt x="219" y="839"/>
                </a:lnTo>
                <a:lnTo>
                  <a:pt x="264" y="890"/>
                </a:lnTo>
                <a:lnTo>
                  <a:pt x="316" y="934"/>
                </a:lnTo>
                <a:lnTo>
                  <a:pt x="374" y="972"/>
                </a:lnTo>
                <a:lnTo>
                  <a:pt x="437" y="998"/>
                </a:lnTo>
                <a:lnTo>
                  <a:pt x="506" y="1015"/>
                </a:lnTo>
                <a:lnTo>
                  <a:pt x="577" y="1020"/>
                </a:lnTo>
                <a:lnTo>
                  <a:pt x="650" y="1015"/>
                </a:lnTo>
                <a:lnTo>
                  <a:pt x="717" y="998"/>
                </a:lnTo>
                <a:lnTo>
                  <a:pt x="781" y="972"/>
                </a:lnTo>
                <a:lnTo>
                  <a:pt x="839" y="934"/>
                </a:lnTo>
                <a:lnTo>
                  <a:pt x="891" y="890"/>
                </a:lnTo>
                <a:lnTo>
                  <a:pt x="936" y="839"/>
                </a:lnTo>
                <a:lnTo>
                  <a:pt x="971" y="781"/>
                </a:lnTo>
                <a:lnTo>
                  <a:pt x="999" y="718"/>
                </a:lnTo>
                <a:lnTo>
                  <a:pt x="1016" y="649"/>
                </a:lnTo>
                <a:lnTo>
                  <a:pt x="1022" y="576"/>
                </a:lnTo>
                <a:lnTo>
                  <a:pt x="1016" y="505"/>
                </a:lnTo>
                <a:lnTo>
                  <a:pt x="999" y="436"/>
                </a:lnTo>
                <a:lnTo>
                  <a:pt x="971" y="372"/>
                </a:lnTo>
                <a:lnTo>
                  <a:pt x="936" y="314"/>
                </a:lnTo>
                <a:lnTo>
                  <a:pt x="891" y="262"/>
                </a:lnTo>
                <a:lnTo>
                  <a:pt x="839" y="219"/>
                </a:lnTo>
                <a:lnTo>
                  <a:pt x="781" y="181"/>
                </a:lnTo>
                <a:lnTo>
                  <a:pt x="717" y="155"/>
                </a:lnTo>
                <a:lnTo>
                  <a:pt x="650" y="139"/>
                </a:lnTo>
                <a:lnTo>
                  <a:pt x="577" y="133"/>
                </a:lnTo>
                <a:close/>
                <a:moveTo>
                  <a:pt x="577" y="0"/>
                </a:moveTo>
                <a:lnTo>
                  <a:pt x="656" y="4"/>
                </a:lnTo>
                <a:lnTo>
                  <a:pt x="730" y="21"/>
                </a:lnTo>
                <a:lnTo>
                  <a:pt x="801" y="45"/>
                </a:lnTo>
                <a:lnTo>
                  <a:pt x="869" y="79"/>
                </a:lnTo>
                <a:lnTo>
                  <a:pt x="930" y="120"/>
                </a:lnTo>
                <a:lnTo>
                  <a:pt x="986" y="168"/>
                </a:lnTo>
                <a:lnTo>
                  <a:pt x="1035" y="224"/>
                </a:lnTo>
                <a:lnTo>
                  <a:pt x="1076" y="286"/>
                </a:lnTo>
                <a:lnTo>
                  <a:pt x="1110" y="352"/>
                </a:lnTo>
                <a:lnTo>
                  <a:pt x="1134" y="423"/>
                </a:lnTo>
                <a:lnTo>
                  <a:pt x="1149" y="499"/>
                </a:lnTo>
                <a:lnTo>
                  <a:pt x="1154" y="576"/>
                </a:lnTo>
                <a:lnTo>
                  <a:pt x="1149" y="656"/>
                </a:lnTo>
                <a:lnTo>
                  <a:pt x="1134" y="731"/>
                </a:lnTo>
                <a:lnTo>
                  <a:pt x="1110" y="802"/>
                </a:lnTo>
                <a:lnTo>
                  <a:pt x="1074" y="869"/>
                </a:lnTo>
                <a:lnTo>
                  <a:pt x="1033" y="931"/>
                </a:lnTo>
                <a:lnTo>
                  <a:pt x="984" y="987"/>
                </a:lnTo>
                <a:lnTo>
                  <a:pt x="928" y="1035"/>
                </a:lnTo>
                <a:lnTo>
                  <a:pt x="867" y="1077"/>
                </a:lnTo>
                <a:lnTo>
                  <a:pt x="800" y="1110"/>
                </a:lnTo>
                <a:lnTo>
                  <a:pt x="727" y="1134"/>
                </a:lnTo>
                <a:lnTo>
                  <a:pt x="581" y="1445"/>
                </a:lnTo>
                <a:lnTo>
                  <a:pt x="435" y="1136"/>
                </a:lnTo>
                <a:lnTo>
                  <a:pt x="363" y="1112"/>
                </a:lnTo>
                <a:lnTo>
                  <a:pt x="294" y="1080"/>
                </a:lnTo>
                <a:lnTo>
                  <a:pt x="232" y="1039"/>
                </a:lnTo>
                <a:lnTo>
                  <a:pt x="174" y="991"/>
                </a:lnTo>
                <a:lnTo>
                  <a:pt x="124" y="934"/>
                </a:lnTo>
                <a:lnTo>
                  <a:pt x="83" y="873"/>
                </a:lnTo>
                <a:lnTo>
                  <a:pt x="47" y="804"/>
                </a:lnTo>
                <a:lnTo>
                  <a:pt x="21" y="733"/>
                </a:lnTo>
                <a:lnTo>
                  <a:pt x="6" y="656"/>
                </a:lnTo>
                <a:lnTo>
                  <a:pt x="0" y="576"/>
                </a:lnTo>
                <a:lnTo>
                  <a:pt x="6" y="499"/>
                </a:lnTo>
                <a:lnTo>
                  <a:pt x="21" y="423"/>
                </a:lnTo>
                <a:lnTo>
                  <a:pt x="45" y="352"/>
                </a:lnTo>
                <a:lnTo>
                  <a:pt x="79" y="286"/>
                </a:lnTo>
                <a:lnTo>
                  <a:pt x="120" y="224"/>
                </a:lnTo>
                <a:lnTo>
                  <a:pt x="170" y="168"/>
                </a:lnTo>
                <a:lnTo>
                  <a:pt x="224" y="120"/>
                </a:lnTo>
                <a:lnTo>
                  <a:pt x="286" y="79"/>
                </a:lnTo>
                <a:lnTo>
                  <a:pt x="353" y="45"/>
                </a:lnTo>
                <a:lnTo>
                  <a:pt x="424" y="21"/>
                </a:lnTo>
                <a:lnTo>
                  <a:pt x="499" y="4"/>
                </a:lnTo>
                <a:lnTo>
                  <a:pt x="5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16" name="Google Shape;416;p7"/>
          <p:cNvSpPr/>
          <p:nvPr/>
        </p:nvSpPr>
        <p:spPr>
          <a:xfrm>
            <a:off x="4830936" y="5536271"/>
            <a:ext cx="203446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Step 5 Description</a:t>
            </a:r>
            <a:endParaRPr dirty="0"/>
          </a:p>
        </p:txBody>
      </p:sp>
      <p:sp>
        <p:nvSpPr>
          <p:cNvPr id="417" name="Google Shape;417;p7"/>
          <p:cNvSpPr/>
          <p:nvPr/>
        </p:nvSpPr>
        <p:spPr>
          <a:xfrm>
            <a:off x="1656049" y="1813008"/>
            <a:ext cx="587824" cy="759482"/>
          </a:xfrm>
          <a:custGeom>
            <a:avLst/>
            <a:gdLst/>
            <a:ahLst/>
            <a:cxnLst/>
            <a:rect l="l" t="t" r="r" b="b"/>
            <a:pathLst>
              <a:path w="577" h="725" extrusionOk="0">
                <a:moveTo>
                  <a:pt x="289" y="67"/>
                </a:moveTo>
                <a:lnTo>
                  <a:pt x="245" y="73"/>
                </a:lnTo>
                <a:lnTo>
                  <a:pt x="202" y="84"/>
                </a:lnTo>
                <a:lnTo>
                  <a:pt x="164" y="104"/>
                </a:lnTo>
                <a:lnTo>
                  <a:pt x="131" y="132"/>
                </a:lnTo>
                <a:lnTo>
                  <a:pt x="105" y="166"/>
                </a:lnTo>
                <a:lnTo>
                  <a:pt x="84" y="203"/>
                </a:lnTo>
                <a:lnTo>
                  <a:pt x="71" y="245"/>
                </a:lnTo>
                <a:lnTo>
                  <a:pt x="67" y="289"/>
                </a:lnTo>
                <a:lnTo>
                  <a:pt x="71" y="334"/>
                </a:lnTo>
                <a:lnTo>
                  <a:pt x="84" y="375"/>
                </a:lnTo>
                <a:lnTo>
                  <a:pt x="105" y="415"/>
                </a:lnTo>
                <a:lnTo>
                  <a:pt x="131" y="446"/>
                </a:lnTo>
                <a:lnTo>
                  <a:pt x="164" y="474"/>
                </a:lnTo>
                <a:lnTo>
                  <a:pt x="202" y="495"/>
                </a:lnTo>
                <a:lnTo>
                  <a:pt x="245" y="508"/>
                </a:lnTo>
                <a:lnTo>
                  <a:pt x="289" y="512"/>
                </a:lnTo>
                <a:lnTo>
                  <a:pt x="334" y="508"/>
                </a:lnTo>
                <a:lnTo>
                  <a:pt x="375" y="495"/>
                </a:lnTo>
                <a:lnTo>
                  <a:pt x="413" y="474"/>
                </a:lnTo>
                <a:lnTo>
                  <a:pt x="446" y="446"/>
                </a:lnTo>
                <a:lnTo>
                  <a:pt x="472" y="415"/>
                </a:lnTo>
                <a:lnTo>
                  <a:pt x="493" y="375"/>
                </a:lnTo>
                <a:lnTo>
                  <a:pt x="506" y="334"/>
                </a:lnTo>
                <a:lnTo>
                  <a:pt x="512" y="289"/>
                </a:lnTo>
                <a:lnTo>
                  <a:pt x="506" y="245"/>
                </a:lnTo>
                <a:lnTo>
                  <a:pt x="493" y="203"/>
                </a:lnTo>
                <a:lnTo>
                  <a:pt x="472" y="166"/>
                </a:lnTo>
                <a:lnTo>
                  <a:pt x="446" y="132"/>
                </a:lnTo>
                <a:lnTo>
                  <a:pt x="413" y="104"/>
                </a:lnTo>
                <a:lnTo>
                  <a:pt x="375" y="84"/>
                </a:lnTo>
                <a:lnTo>
                  <a:pt x="334" y="73"/>
                </a:lnTo>
                <a:lnTo>
                  <a:pt x="289" y="67"/>
                </a:lnTo>
                <a:close/>
                <a:moveTo>
                  <a:pt x="289" y="0"/>
                </a:moveTo>
                <a:lnTo>
                  <a:pt x="340" y="5"/>
                </a:lnTo>
                <a:lnTo>
                  <a:pt x="390" y="18"/>
                </a:lnTo>
                <a:lnTo>
                  <a:pt x="435" y="41"/>
                </a:lnTo>
                <a:lnTo>
                  <a:pt x="474" y="69"/>
                </a:lnTo>
                <a:lnTo>
                  <a:pt x="510" y="103"/>
                </a:lnTo>
                <a:lnTo>
                  <a:pt x="538" y="144"/>
                </a:lnTo>
                <a:lnTo>
                  <a:pt x="560" y="188"/>
                </a:lnTo>
                <a:lnTo>
                  <a:pt x="573" y="237"/>
                </a:lnTo>
                <a:lnTo>
                  <a:pt x="577" y="289"/>
                </a:lnTo>
                <a:lnTo>
                  <a:pt x="571" y="345"/>
                </a:lnTo>
                <a:lnTo>
                  <a:pt x="556" y="398"/>
                </a:lnTo>
                <a:lnTo>
                  <a:pt x="532" y="444"/>
                </a:lnTo>
                <a:lnTo>
                  <a:pt x="500" y="487"/>
                </a:lnTo>
                <a:lnTo>
                  <a:pt x="459" y="523"/>
                </a:lnTo>
                <a:lnTo>
                  <a:pt x="415" y="551"/>
                </a:lnTo>
                <a:lnTo>
                  <a:pt x="364" y="570"/>
                </a:lnTo>
                <a:lnTo>
                  <a:pt x="289" y="725"/>
                </a:lnTo>
                <a:lnTo>
                  <a:pt x="218" y="570"/>
                </a:lnTo>
                <a:lnTo>
                  <a:pt x="166" y="551"/>
                </a:lnTo>
                <a:lnTo>
                  <a:pt x="120" y="525"/>
                </a:lnTo>
                <a:lnTo>
                  <a:pt x="78" y="489"/>
                </a:lnTo>
                <a:lnTo>
                  <a:pt x="47" y="446"/>
                </a:lnTo>
                <a:lnTo>
                  <a:pt x="21" y="400"/>
                </a:lnTo>
                <a:lnTo>
                  <a:pt x="6" y="345"/>
                </a:lnTo>
                <a:lnTo>
                  <a:pt x="0" y="289"/>
                </a:lnTo>
                <a:lnTo>
                  <a:pt x="4" y="237"/>
                </a:lnTo>
                <a:lnTo>
                  <a:pt x="17" y="188"/>
                </a:lnTo>
                <a:lnTo>
                  <a:pt x="39" y="144"/>
                </a:lnTo>
                <a:lnTo>
                  <a:pt x="67" y="103"/>
                </a:lnTo>
                <a:lnTo>
                  <a:pt x="103" y="69"/>
                </a:lnTo>
                <a:lnTo>
                  <a:pt x="142" y="41"/>
                </a:lnTo>
                <a:lnTo>
                  <a:pt x="189" y="18"/>
                </a:lnTo>
                <a:lnTo>
                  <a:pt x="237" y="5"/>
                </a:lnTo>
                <a:lnTo>
                  <a:pt x="28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18" name="Google Shape;418;p7"/>
          <p:cNvSpPr/>
          <p:nvPr/>
        </p:nvSpPr>
        <p:spPr>
          <a:xfrm>
            <a:off x="2316192" y="1854107"/>
            <a:ext cx="149912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Step 1 Description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9" name="Google Shape;419;p7"/>
          <p:cNvSpPr/>
          <p:nvPr/>
        </p:nvSpPr>
        <p:spPr>
          <a:xfrm>
            <a:off x="3846749" y="2981652"/>
            <a:ext cx="880991" cy="1121514"/>
          </a:xfrm>
          <a:custGeom>
            <a:avLst/>
            <a:gdLst/>
            <a:ahLst/>
            <a:cxnLst/>
            <a:rect l="l" t="t" r="r" b="b"/>
            <a:pathLst>
              <a:path w="752" h="940" extrusionOk="0">
                <a:moveTo>
                  <a:pt x="375" y="86"/>
                </a:moveTo>
                <a:lnTo>
                  <a:pt x="323" y="92"/>
                </a:lnTo>
                <a:lnTo>
                  <a:pt x="274" y="105"/>
                </a:lnTo>
                <a:lnTo>
                  <a:pt x="230" y="125"/>
                </a:lnTo>
                <a:lnTo>
                  <a:pt x="190" y="153"/>
                </a:lnTo>
                <a:lnTo>
                  <a:pt x="155" y="189"/>
                </a:lnTo>
                <a:lnTo>
                  <a:pt x="127" y="230"/>
                </a:lnTo>
                <a:lnTo>
                  <a:pt x="104" y="275"/>
                </a:lnTo>
                <a:lnTo>
                  <a:pt x="91" y="324"/>
                </a:lnTo>
                <a:lnTo>
                  <a:pt x="88" y="376"/>
                </a:lnTo>
                <a:lnTo>
                  <a:pt x="91" y="428"/>
                </a:lnTo>
                <a:lnTo>
                  <a:pt x="104" y="477"/>
                </a:lnTo>
                <a:lnTo>
                  <a:pt x="127" y="522"/>
                </a:lnTo>
                <a:lnTo>
                  <a:pt x="155" y="563"/>
                </a:lnTo>
                <a:lnTo>
                  <a:pt x="190" y="596"/>
                </a:lnTo>
                <a:lnTo>
                  <a:pt x="230" y="624"/>
                </a:lnTo>
                <a:lnTo>
                  <a:pt x="274" y="647"/>
                </a:lnTo>
                <a:lnTo>
                  <a:pt x="323" y="660"/>
                </a:lnTo>
                <a:lnTo>
                  <a:pt x="375" y="665"/>
                </a:lnTo>
                <a:lnTo>
                  <a:pt x="428" y="660"/>
                </a:lnTo>
                <a:lnTo>
                  <a:pt x="476" y="647"/>
                </a:lnTo>
                <a:lnTo>
                  <a:pt x="521" y="624"/>
                </a:lnTo>
                <a:lnTo>
                  <a:pt x="562" y="596"/>
                </a:lnTo>
                <a:lnTo>
                  <a:pt x="597" y="563"/>
                </a:lnTo>
                <a:lnTo>
                  <a:pt x="625" y="522"/>
                </a:lnTo>
                <a:lnTo>
                  <a:pt x="646" y="477"/>
                </a:lnTo>
                <a:lnTo>
                  <a:pt x="661" y="428"/>
                </a:lnTo>
                <a:lnTo>
                  <a:pt x="665" y="376"/>
                </a:lnTo>
                <a:lnTo>
                  <a:pt x="661" y="324"/>
                </a:lnTo>
                <a:lnTo>
                  <a:pt x="646" y="275"/>
                </a:lnTo>
                <a:lnTo>
                  <a:pt x="625" y="230"/>
                </a:lnTo>
                <a:lnTo>
                  <a:pt x="597" y="189"/>
                </a:lnTo>
                <a:lnTo>
                  <a:pt x="562" y="153"/>
                </a:lnTo>
                <a:lnTo>
                  <a:pt x="521" y="125"/>
                </a:lnTo>
                <a:lnTo>
                  <a:pt x="476" y="105"/>
                </a:lnTo>
                <a:lnTo>
                  <a:pt x="428" y="92"/>
                </a:lnTo>
                <a:lnTo>
                  <a:pt x="375" y="86"/>
                </a:lnTo>
                <a:close/>
                <a:moveTo>
                  <a:pt x="375" y="0"/>
                </a:moveTo>
                <a:lnTo>
                  <a:pt x="437" y="4"/>
                </a:lnTo>
                <a:lnTo>
                  <a:pt x="495" y="19"/>
                </a:lnTo>
                <a:lnTo>
                  <a:pt x="549" y="41"/>
                </a:lnTo>
                <a:lnTo>
                  <a:pt x="597" y="71"/>
                </a:lnTo>
                <a:lnTo>
                  <a:pt x="642" y="111"/>
                </a:lnTo>
                <a:lnTo>
                  <a:pt x="680" y="153"/>
                </a:lnTo>
                <a:lnTo>
                  <a:pt x="709" y="202"/>
                </a:lnTo>
                <a:lnTo>
                  <a:pt x="732" y="256"/>
                </a:lnTo>
                <a:lnTo>
                  <a:pt x="747" y="314"/>
                </a:lnTo>
                <a:lnTo>
                  <a:pt x="752" y="376"/>
                </a:lnTo>
                <a:lnTo>
                  <a:pt x="747" y="439"/>
                </a:lnTo>
                <a:lnTo>
                  <a:pt x="730" y="499"/>
                </a:lnTo>
                <a:lnTo>
                  <a:pt x="706" y="555"/>
                </a:lnTo>
                <a:lnTo>
                  <a:pt x="672" y="606"/>
                </a:lnTo>
                <a:lnTo>
                  <a:pt x="631" y="651"/>
                </a:lnTo>
                <a:lnTo>
                  <a:pt x="584" y="688"/>
                </a:lnTo>
                <a:lnTo>
                  <a:pt x="532" y="718"/>
                </a:lnTo>
                <a:lnTo>
                  <a:pt x="474" y="738"/>
                </a:lnTo>
                <a:lnTo>
                  <a:pt x="377" y="940"/>
                </a:lnTo>
                <a:lnTo>
                  <a:pt x="284" y="740"/>
                </a:lnTo>
                <a:lnTo>
                  <a:pt x="224" y="720"/>
                </a:lnTo>
                <a:lnTo>
                  <a:pt x="170" y="690"/>
                </a:lnTo>
                <a:lnTo>
                  <a:pt x="121" y="652"/>
                </a:lnTo>
                <a:lnTo>
                  <a:pt x="80" y="608"/>
                </a:lnTo>
                <a:lnTo>
                  <a:pt x="47" y="557"/>
                </a:lnTo>
                <a:lnTo>
                  <a:pt x="20" y="501"/>
                </a:lnTo>
                <a:lnTo>
                  <a:pt x="6" y="439"/>
                </a:lnTo>
                <a:lnTo>
                  <a:pt x="0" y="376"/>
                </a:lnTo>
                <a:lnTo>
                  <a:pt x="6" y="314"/>
                </a:lnTo>
                <a:lnTo>
                  <a:pt x="19" y="256"/>
                </a:lnTo>
                <a:lnTo>
                  <a:pt x="43" y="202"/>
                </a:lnTo>
                <a:lnTo>
                  <a:pt x="73" y="153"/>
                </a:lnTo>
                <a:lnTo>
                  <a:pt x="110" y="111"/>
                </a:lnTo>
                <a:lnTo>
                  <a:pt x="153" y="71"/>
                </a:lnTo>
                <a:lnTo>
                  <a:pt x="203" y="41"/>
                </a:lnTo>
                <a:lnTo>
                  <a:pt x="258" y="19"/>
                </a:lnTo>
                <a:lnTo>
                  <a:pt x="315" y="4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595959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20" name="Google Shape;420;p7"/>
          <p:cNvSpPr txBox="1"/>
          <p:nvPr/>
        </p:nvSpPr>
        <p:spPr>
          <a:xfrm>
            <a:off x="2150587" y="3210340"/>
            <a:ext cx="15877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Step 3 Description</a:t>
            </a:r>
            <a:endParaRPr dirty="0"/>
          </a:p>
        </p:txBody>
      </p:sp>
      <p:sp>
        <p:nvSpPr>
          <p:cNvPr id="421" name="Google Shape;421;p7"/>
          <p:cNvSpPr/>
          <p:nvPr/>
        </p:nvSpPr>
        <p:spPr>
          <a:xfrm>
            <a:off x="5848170" y="3638609"/>
            <a:ext cx="1068593" cy="1316395"/>
          </a:xfrm>
          <a:custGeom>
            <a:avLst/>
            <a:gdLst/>
            <a:ahLst/>
            <a:cxnLst/>
            <a:rect l="l" t="t" r="r" b="b"/>
            <a:pathLst>
              <a:path w="752" h="940" extrusionOk="0">
                <a:moveTo>
                  <a:pt x="375" y="86"/>
                </a:moveTo>
                <a:lnTo>
                  <a:pt x="323" y="92"/>
                </a:lnTo>
                <a:lnTo>
                  <a:pt x="274" y="105"/>
                </a:lnTo>
                <a:lnTo>
                  <a:pt x="230" y="125"/>
                </a:lnTo>
                <a:lnTo>
                  <a:pt x="190" y="153"/>
                </a:lnTo>
                <a:lnTo>
                  <a:pt x="155" y="189"/>
                </a:lnTo>
                <a:lnTo>
                  <a:pt x="127" y="230"/>
                </a:lnTo>
                <a:lnTo>
                  <a:pt x="104" y="275"/>
                </a:lnTo>
                <a:lnTo>
                  <a:pt x="91" y="324"/>
                </a:lnTo>
                <a:lnTo>
                  <a:pt x="88" y="376"/>
                </a:lnTo>
                <a:lnTo>
                  <a:pt x="91" y="428"/>
                </a:lnTo>
                <a:lnTo>
                  <a:pt x="104" y="477"/>
                </a:lnTo>
                <a:lnTo>
                  <a:pt x="127" y="522"/>
                </a:lnTo>
                <a:lnTo>
                  <a:pt x="155" y="563"/>
                </a:lnTo>
                <a:lnTo>
                  <a:pt x="190" y="596"/>
                </a:lnTo>
                <a:lnTo>
                  <a:pt x="230" y="624"/>
                </a:lnTo>
                <a:lnTo>
                  <a:pt x="274" y="647"/>
                </a:lnTo>
                <a:lnTo>
                  <a:pt x="323" y="660"/>
                </a:lnTo>
                <a:lnTo>
                  <a:pt x="375" y="665"/>
                </a:lnTo>
                <a:lnTo>
                  <a:pt x="428" y="660"/>
                </a:lnTo>
                <a:lnTo>
                  <a:pt x="476" y="647"/>
                </a:lnTo>
                <a:lnTo>
                  <a:pt x="521" y="624"/>
                </a:lnTo>
                <a:lnTo>
                  <a:pt x="562" y="596"/>
                </a:lnTo>
                <a:lnTo>
                  <a:pt x="597" y="563"/>
                </a:lnTo>
                <a:lnTo>
                  <a:pt x="625" y="522"/>
                </a:lnTo>
                <a:lnTo>
                  <a:pt x="646" y="477"/>
                </a:lnTo>
                <a:lnTo>
                  <a:pt x="661" y="428"/>
                </a:lnTo>
                <a:lnTo>
                  <a:pt x="665" y="376"/>
                </a:lnTo>
                <a:lnTo>
                  <a:pt x="661" y="324"/>
                </a:lnTo>
                <a:lnTo>
                  <a:pt x="646" y="275"/>
                </a:lnTo>
                <a:lnTo>
                  <a:pt x="625" y="230"/>
                </a:lnTo>
                <a:lnTo>
                  <a:pt x="597" y="189"/>
                </a:lnTo>
                <a:lnTo>
                  <a:pt x="562" y="153"/>
                </a:lnTo>
                <a:lnTo>
                  <a:pt x="521" y="125"/>
                </a:lnTo>
                <a:lnTo>
                  <a:pt x="476" y="105"/>
                </a:lnTo>
                <a:lnTo>
                  <a:pt x="428" y="92"/>
                </a:lnTo>
                <a:lnTo>
                  <a:pt x="375" y="86"/>
                </a:lnTo>
                <a:close/>
                <a:moveTo>
                  <a:pt x="375" y="0"/>
                </a:moveTo>
                <a:lnTo>
                  <a:pt x="437" y="4"/>
                </a:lnTo>
                <a:lnTo>
                  <a:pt x="495" y="19"/>
                </a:lnTo>
                <a:lnTo>
                  <a:pt x="549" y="41"/>
                </a:lnTo>
                <a:lnTo>
                  <a:pt x="597" y="71"/>
                </a:lnTo>
                <a:lnTo>
                  <a:pt x="642" y="111"/>
                </a:lnTo>
                <a:lnTo>
                  <a:pt x="680" y="153"/>
                </a:lnTo>
                <a:lnTo>
                  <a:pt x="709" y="202"/>
                </a:lnTo>
                <a:lnTo>
                  <a:pt x="732" y="256"/>
                </a:lnTo>
                <a:lnTo>
                  <a:pt x="747" y="314"/>
                </a:lnTo>
                <a:lnTo>
                  <a:pt x="752" y="376"/>
                </a:lnTo>
                <a:lnTo>
                  <a:pt x="747" y="439"/>
                </a:lnTo>
                <a:lnTo>
                  <a:pt x="730" y="499"/>
                </a:lnTo>
                <a:lnTo>
                  <a:pt x="706" y="555"/>
                </a:lnTo>
                <a:lnTo>
                  <a:pt x="672" y="606"/>
                </a:lnTo>
                <a:lnTo>
                  <a:pt x="631" y="651"/>
                </a:lnTo>
                <a:lnTo>
                  <a:pt x="584" y="688"/>
                </a:lnTo>
                <a:lnTo>
                  <a:pt x="532" y="718"/>
                </a:lnTo>
                <a:lnTo>
                  <a:pt x="474" y="738"/>
                </a:lnTo>
                <a:lnTo>
                  <a:pt x="377" y="940"/>
                </a:lnTo>
                <a:lnTo>
                  <a:pt x="284" y="740"/>
                </a:lnTo>
                <a:lnTo>
                  <a:pt x="224" y="720"/>
                </a:lnTo>
                <a:lnTo>
                  <a:pt x="170" y="690"/>
                </a:lnTo>
                <a:lnTo>
                  <a:pt x="121" y="652"/>
                </a:lnTo>
                <a:lnTo>
                  <a:pt x="80" y="608"/>
                </a:lnTo>
                <a:lnTo>
                  <a:pt x="47" y="557"/>
                </a:lnTo>
                <a:lnTo>
                  <a:pt x="20" y="501"/>
                </a:lnTo>
                <a:lnTo>
                  <a:pt x="6" y="439"/>
                </a:lnTo>
                <a:lnTo>
                  <a:pt x="0" y="376"/>
                </a:lnTo>
                <a:lnTo>
                  <a:pt x="6" y="314"/>
                </a:lnTo>
                <a:lnTo>
                  <a:pt x="19" y="256"/>
                </a:lnTo>
                <a:lnTo>
                  <a:pt x="43" y="202"/>
                </a:lnTo>
                <a:lnTo>
                  <a:pt x="73" y="153"/>
                </a:lnTo>
                <a:lnTo>
                  <a:pt x="110" y="111"/>
                </a:lnTo>
                <a:lnTo>
                  <a:pt x="153" y="71"/>
                </a:lnTo>
                <a:lnTo>
                  <a:pt x="203" y="41"/>
                </a:lnTo>
                <a:lnTo>
                  <a:pt x="258" y="19"/>
                </a:lnTo>
                <a:lnTo>
                  <a:pt x="315" y="4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22" name="Google Shape;422;p7"/>
          <p:cNvSpPr/>
          <p:nvPr/>
        </p:nvSpPr>
        <p:spPr>
          <a:xfrm>
            <a:off x="6991232" y="3873734"/>
            <a:ext cx="15109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rPr>
              <a:t>Step 4 Description</a:t>
            </a:r>
            <a:endParaRPr dirty="0"/>
          </a:p>
        </p:txBody>
      </p:sp>
      <p:sp>
        <p:nvSpPr>
          <p:cNvPr id="423" name="Google Shape;423;p7"/>
          <p:cNvSpPr/>
          <p:nvPr/>
        </p:nvSpPr>
        <p:spPr>
          <a:xfrm>
            <a:off x="8841683" y="4103167"/>
            <a:ext cx="1354950" cy="1751771"/>
          </a:xfrm>
          <a:custGeom>
            <a:avLst/>
            <a:gdLst/>
            <a:ahLst/>
            <a:cxnLst/>
            <a:rect l="l" t="t" r="r" b="b"/>
            <a:pathLst>
              <a:path w="1154" h="1445" extrusionOk="0">
                <a:moveTo>
                  <a:pt x="577" y="133"/>
                </a:moveTo>
                <a:lnTo>
                  <a:pt x="506" y="139"/>
                </a:lnTo>
                <a:lnTo>
                  <a:pt x="437" y="155"/>
                </a:lnTo>
                <a:lnTo>
                  <a:pt x="374" y="181"/>
                </a:lnTo>
                <a:lnTo>
                  <a:pt x="316" y="219"/>
                </a:lnTo>
                <a:lnTo>
                  <a:pt x="264" y="262"/>
                </a:lnTo>
                <a:lnTo>
                  <a:pt x="219" y="314"/>
                </a:lnTo>
                <a:lnTo>
                  <a:pt x="183" y="372"/>
                </a:lnTo>
                <a:lnTo>
                  <a:pt x="157" y="436"/>
                </a:lnTo>
                <a:lnTo>
                  <a:pt x="140" y="505"/>
                </a:lnTo>
                <a:lnTo>
                  <a:pt x="133" y="576"/>
                </a:lnTo>
                <a:lnTo>
                  <a:pt x="140" y="649"/>
                </a:lnTo>
                <a:lnTo>
                  <a:pt x="157" y="718"/>
                </a:lnTo>
                <a:lnTo>
                  <a:pt x="183" y="781"/>
                </a:lnTo>
                <a:lnTo>
                  <a:pt x="219" y="839"/>
                </a:lnTo>
                <a:lnTo>
                  <a:pt x="264" y="890"/>
                </a:lnTo>
                <a:lnTo>
                  <a:pt x="316" y="934"/>
                </a:lnTo>
                <a:lnTo>
                  <a:pt x="374" y="972"/>
                </a:lnTo>
                <a:lnTo>
                  <a:pt x="437" y="998"/>
                </a:lnTo>
                <a:lnTo>
                  <a:pt x="506" y="1015"/>
                </a:lnTo>
                <a:lnTo>
                  <a:pt x="577" y="1020"/>
                </a:lnTo>
                <a:lnTo>
                  <a:pt x="650" y="1015"/>
                </a:lnTo>
                <a:lnTo>
                  <a:pt x="717" y="998"/>
                </a:lnTo>
                <a:lnTo>
                  <a:pt x="781" y="972"/>
                </a:lnTo>
                <a:lnTo>
                  <a:pt x="839" y="934"/>
                </a:lnTo>
                <a:lnTo>
                  <a:pt x="891" y="890"/>
                </a:lnTo>
                <a:lnTo>
                  <a:pt x="936" y="839"/>
                </a:lnTo>
                <a:lnTo>
                  <a:pt x="971" y="781"/>
                </a:lnTo>
                <a:lnTo>
                  <a:pt x="999" y="718"/>
                </a:lnTo>
                <a:lnTo>
                  <a:pt x="1016" y="649"/>
                </a:lnTo>
                <a:lnTo>
                  <a:pt x="1022" y="576"/>
                </a:lnTo>
                <a:lnTo>
                  <a:pt x="1016" y="505"/>
                </a:lnTo>
                <a:lnTo>
                  <a:pt x="999" y="436"/>
                </a:lnTo>
                <a:lnTo>
                  <a:pt x="971" y="372"/>
                </a:lnTo>
                <a:lnTo>
                  <a:pt x="936" y="314"/>
                </a:lnTo>
                <a:lnTo>
                  <a:pt x="891" y="262"/>
                </a:lnTo>
                <a:lnTo>
                  <a:pt x="839" y="219"/>
                </a:lnTo>
                <a:lnTo>
                  <a:pt x="781" y="181"/>
                </a:lnTo>
                <a:lnTo>
                  <a:pt x="717" y="155"/>
                </a:lnTo>
                <a:lnTo>
                  <a:pt x="650" y="139"/>
                </a:lnTo>
                <a:lnTo>
                  <a:pt x="577" y="133"/>
                </a:lnTo>
                <a:close/>
                <a:moveTo>
                  <a:pt x="577" y="0"/>
                </a:moveTo>
                <a:lnTo>
                  <a:pt x="656" y="4"/>
                </a:lnTo>
                <a:lnTo>
                  <a:pt x="730" y="21"/>
                </a:lnTo>
                <a:lnTo>
                  <a:pt x="801" y="45"/>
                </a:lnTo>
                <a:lnTo>
                  <a:pt x="869" y="79"/>
                </a:lnTo>
                <a:lnTo>
                  <a:pt x="930" y="120"/>
                </a:lnTo>
                <a:lnTo>
                  <a:pt x="986" y="168"/>
                </a:lnTo>
                <a:lnTo>
                  <a:pt x="1035" y="224"/>
                </a:lnTo>
                <a:lnTo>
                  <a:pt x="1076" y="286"/>
                </a:lnTo>
                <a:lnTo>
                  <a:pt x="1110" y="352"/>
                </a:lnTo>
                <a:lnTo>
                  <a:pt x="1134" y="423"/>
                </a:lnTo>
                <a:lnTo>
                  <a:pt x="1149" y="499"/>
                </a:lnTo>
                <a:lnTo>
                  <a:pt x="1154" y="576"/>
                </a:lnTo>
                <a:lnTo>
                  <a:pt x="1149" y="656"/>
                </a:lnTo>
                <a:lnTo>
                  <a:pt x="1134" y="731"/>
                </a:lnTo>
                <a:lnTo>
                  <a:pt x="1110" y="802"/>
                </a:lnTo>
                <a:lnTo>
                  <a:pt x="1074" y="869"/>
                </a:lnTo>
                <a:lnTo>
                  <a:pt x="1033" y="931"/>
                </a:lnTo>
                <a:lnTo>
                  <a:pt x="984" y="987"/>
                </a:lnTo>
                <a:lnTo>
                  <a:pt x="928" y="1035"/>
                </a:lnTo>
                <a:lnTo>
                  <a:pt x="867" y="1077"/>
                </a:lnTo>
                <a:lnTo>
                  <a:pt x="800" y="1110"/>
                </a:lnTo>
                <a:lnTo>
                  <a:pt x="727" y="1134"/>
                </a:lnTo>
                <a:lnTo>
                  <a:pt x="581" y="1445"/>
                </a:lnTo>
                <a:lnTo>
                  <a:pt x="435" y="1136"/>
                </a:lnTo>
                <a:lnTo>
                  <a:pt x="363" y="1112"/>
                </a:lnTo>
                <a:lnTo>
                  <a:pt x="294" y="1080"/>
                </a:lnTo>
                <a:lnTo>
                  <a:pt x="232" y="1039"/>
                </a:lnTo>
                <a:lnTo>
                  <a:pt x="174" y="991"/>
                </a:lnTo>
                <a:lnTo>
                  <a:pt x="124" y="934"/>
                </a:lnTo>
                <a:lnTo>
                  <a:pt x="83" y="873"/>
                </a:lnTo>
                <a:lnTo>
                  <a:pt x="47" y="804"/>
                </a:lnTo>
                <a:lnTo>
                  <a:pt x="21" y="733"/>
                </a:lnTo>
                <a:lnTo>
                  <a:pt x="6" y="656"/>
                </a:lnTo>
                <a:lnTo>
                  <a:pt x="0" y="576"/>
                </a:lnTo>
                <a:lnTo>
                  <a:pt x="6" y="499"/>
                </a:lnTo>
                <a:lnTo>
                  <a:pt x="21" y="423"/>
                </a:lnTo>
                <a:lnTo>
                  <a:pt x="45" y="352"/>
                </a:lnTo>
                <a:lnTo>
                  <a:pt x="79" y="286"/>
                </a:lnTo>
                <a:lnTo>
                  <a:pt x="120" y="224"/>
                </a:lnTo>
                <a:lnTo>
                  <a:pt x="170" y="168"/>
                </a:lnTo>
                <a:lnTo>
                  <a:pt x="224" y="120"/>
                </a:lnTo>
                <a:lnTo>
                  <a:pt x="286" y="79"/>
                </a:lnTo>
                <a:lnTo>
                  <a:pt x="353" y="45"/>
                </a:lnTo>
                <a:lnTo>
                  <a:pt x="424" y="21"/>
                </a:lnTo>
                <a:lnTo>
                  <a:pt x="499" y="4"/>
                </a:lnTo>
                <a:lnTo>
                  <a:pt x="57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24" name="Google Shape;424;p7"/>
          <p:cNvSpPr/>
          <p:nvPr/>
        </p:nvSpPr>
        <p:spPr>
          <a:xfrm>
            <a:off x="10361305" y="4589992"/>
            <a:ext cx="11687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Step 6 Description</a:t>
            </a:r>
            <a:endParaRPr dirty="0"/>
          </a:p>
        </p:txBody>
      </p:sp>
      <p:sp>
        <p:nvSpPr>
          <p:cNvPr id="425" name="Google Shape;425;p7"/>
          <p:cNvSpPr txBox="1"/>
          <p:nvPr/>
        </p:nvSpPr>
        <p:spPr>
          <a:xfrm>
            <a:off x="1797534" y="1912684"/>
            <a:ext cx="30485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/>
          </a:p>
        </p:txBody>
      </p:sp>
      <p:sp>
        <p:nvSpPr>
          <p:cNvPr id="426" name="Google Shape;426;p7"/>
          <p:cNvSpPr txBox="1"/>
          <p:nvPr/>
        </p:nvSpPr>
        <p:spPr>
          <a:xfrm>
            <a:off x="5770462" y="2192183"/>
            <a:ext cx="30485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/>
          </a:p>
        </p:txBody>
      </p:sp>
      <p:sp>
        <p:nvSpPr>
          <p:cNvPr id="427" name="Google Shape;427;p7"/>
          <p:cNvSpPr txBox="1"/>
          <p:nvPr/>
        </p:nvSpPr>
        <p:spPr>
          <a:xfrm>
            <a:off x="4141791" y="3218208"/>
            <a:ext cx="30485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/>
          </a:p>
        </p:txBody>
      </p:sp>
      <p:sp>
        <p:nvSpPr>
          <p:cNvPr id="428" name="Google Shape;428;p7"/>
          <p:cNvSpPr txBox="1"/>
          <p:nvPr/>
        </p:nvSpPr>
        <p:spPr>
          <a:xfrm>
            <a:off x="6221075" y="3994977"/>
            <a:ext cx="30485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chemeClr val="accent3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/>
          </a:p>
        </p:txBody>
      </p:sp>
      <p:sp>
        <p:nvSpPr>
          <p:cNvPr id="429" name="Google Shape;429;p7"/>
          <p:cNvSpPr txBox="1"/>
          <p:nvPr/>
        </p:nvSpPr>
        <p:spPr>
          <a:xfrm>
            <a:off x="4033244" y="5186274"/>
            <a:ext cx="30485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r>
            <a:endParaRPr/>
          </a:p>
        </p:txBody>
      </p:sp>
      <p:sp>
        <p:nvSpPr>
          <p:cNvPr id="430" name="Google Shape;430;p7"/>
          <p:cNvSpPr txBox="1"/>
          <p:nvPr/>
        </p:nvSpPr>
        <p:spPr>
          <a:xfrm>
            <a:off x="9366732" y="4589992"/>
            <a:ext cx="30485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6</a:t>
            </a:r>
            <a:endParaRPr/>
          </a:p>
        </p:txBody>
      </p:sp>
      <p:sp>
        <p:nvSpPr>
          <p:cNvPr id="431" name="Google Shape;431;p7"/>
          <p:cNvSpPr/>
          <p:nvPr/>
        </p:nvSpPr>
        <p:spPr>
          <a:xfrm>
            <a:off x="1512885" y="2691401"/>
            <a:ext cx="1002459" cy="28952"/>
          </a:xfrm>
          <a:custGeom>
            <a:avLst/>
            <a:gdLst/>
            <a:ahLst/>
            <a:cxnLst/>
            <a:rect l="l" t="t" r="r" b="b"/>
            <a:pathLst>
              <a:path w="984" h="48" extrusionOk="0">
                <a:moveTo>
                  <a:pt x="0" y="0"/>
                </a:moveTo>
                <a:lnTo>
                  <a:pt x="6" y="0"/>
                </a:lnTo>
                <a:lnTo>
                  <a:pt x="26" y="0"/>
                </a:lnTo>
                <a:lnTo>
                  <a:pt x="56" y="0"/>
                </a:lnTo>
                <a:lnTo>
                  <a:pt x="99" y="1"/>
                </a:lnTo>
                <a:lnTo>
                  <a:pt x="151" y="1"/>
                </a:lnTo>
                <a:lnTo>
                  <a:pt x="213" y="1"/>
                </a:lnTo>
                <a:lnTo>
                  <a:pt x="286" y="3"/>
                </a:lnTo>
                <a:lnTo>
                  <a:pt x="364" y="5"/>
                </a:lnTo>
                <a:lnTo>
                  <a:pt x="452" y="7"/>
                </a:lnTo>
                <a:lnTo>
                  <a:pt x="547" y="9"/>
                </a:lnTo>
                <a:lnTo>
                  <a:pt x="648" y="13"/>
                </a:lnTo>
                <a:lnTo>
                  <a:pt x="756" y="16"/>
                </a:lnTo>
                <a:lnTo>
                  <a:pt x="868" y="20"/>
                </a:lnTo>
                <a:lnTo>
                  <a:pt x="984" y="26"/>
                </a:lnTo>
                <a:lnTo>
                  <a:pt x="945" y="48"/>
                </a:lnTo>
                <a:lnTo>
                  <a:pt x="833" y="41"/>
                </a:lnTo>
                <a:lnTo>
                  <a:pt x="725" y="35"/>
                </a:lnTo>
                <a:lnTo>
                  <a:pt x="622" y="28"/>
                </a:lnTo>
                <a:lnTo>
                  <a:pt x="525" y="24"/>
                </a:lnTo>
                <a:lnTo>
                  <a:pt x="433" y="18"/>
                </a:lnTo>
                <a:lnTo>
                  <a:pt x="349" y="15"/>
                </a:lnTo>
                <a:lnTo>
                  <a:pt x="273" y="11"/>
                </a:lnTo>
                <a:lnTo>
                  <a:pt x="204" y="7"/>
                </a:lnTo>
                <a:lnTo>
                  <a:pt x="144" y="5"/>
                </a:lnTo>
                <a:lnTo>
                  <a:pt x="93" y="3"/>
                </a:lnTo>
                <a:lnTo>
                  <a:pt x="54" y="1"/>
                </a:lnTo>
                <a:lnTo>
                  <a:pt x="24" y="1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282F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4" b="0" i="0" u="none" strike="noStrike" cap="none">
              <a:solidFill>
                <a:srgbClr val="000000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8" name="Google Shape;694;p22">
            <a:extLst>
              <a:ext uri="{FF2B5EF4-FFF2-40B4-BE49-F238E27FC236}">
                <a16:creationId xmlns:a16="http://schemas.microsoft.com/office/drawing/2014/main" id="{DAA491A2-33E9-4668-8CC0-A65AE5A93A2D}"/>
              </a:ext>
            </a:extLst>
          </p:cNvPr>
          <p:cNvSpPr txBox="1">
            <a:spLocks/>
          </p:cNvSpPr>
          <p:nvPr/>
        </p:nvSpPr>
        <p:spPr>
          <a:xfrm>
            <a:off x="608046" y="505089"/>
            <a:ext cx="10515600" cy="9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PROJECT Steps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352" name="Google Shape;352;p2"/>
          <p:cNvSpPr txBox="1">
            <a:spLocks noGrp="1"/>
          </p:cNvSpPr>
          <p:nvPr>
            <p:ph idx="1"/>
          </p:nvPr>
        </p:nvSpPr>
        <p:spPr>
          <a:xfrm>
            <a:off x="2316196" y="2063886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2800" dirty="0">
                <a:solidFill>
                  <a:schemeClr val="tx1"/>
                </a:solidFill>
              </a:rPr>
              <a:t>- Review Overall Q2 Metrics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2800" dirty="0">
                <a:solidFill>
                  <a:schemeClr val="tx1"/>
                </a:solidFill>
              </a:rPr>
              <a:t>- Review Metrics by Category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2800" dirty="0">
                <a:solidFill>
                  <a:schemeClr val="tx1"/>
                </a:solidFill>
              </a:rPr>
              <a:t>- Review Top/Bottom Q2 Performers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2800" dirty="0">
                <a:solidFill>
                  <a:schemeClr val="tx1"/>
                </a:solidFill>
              </a:rPr>
              <a:t>- Review A/B Test Results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2800" dirty="0">
                <a:solidFill>
                  <a:schemeClr val="tx1"/>
                </a:solidFill>
              </a:rPr>
              <a:t>- Review Email Marketing Roadmap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2800" dirty="0">
                <a:solidFill>
                  <a:schemeClr val="tx1"/>
                </a:solidFill>
              </a:rPr>
              <a:t>- Next Steps / Questions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</a:pPr>
            <a:r>
              <a:rPr lang="en-US"/>
              <a:t>Questions?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752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"/>
          <p:cNvSpPr txBox="1">
            <a:spLocks noGrp="1"/>
          </p:cNvSpPr>
          <p:nvPr>
            <p:ph type="title"/>
          </p:nvPr>
        </p:nvSpPr>
        <p:spPr>
          <a:xfrm>
            <a:off x="831850" y="49739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Q2 Email Metrics</a:t>
            </a:r>
            <a:endParaRPr dirty="0"/>
          </a:p>
        </p:txBody>
      </p:sp>
      <p:sp>
        <p:nvSpPr>
          <p:cNvPr id="438" name="Google Shape;438;p8"/>
          <p:cNvSpPr txBox="1">
            <a:spLocks noGrp="1"/>
          </p:cNvSpPr>
          <p:nvPr>
            <p:ph type="body" idx="1"/>
          </p:nvPr>
        </p:nvSpPr>
        <p:spPr>
          <a:xfrm>
            <a:off x="831850" y="337711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dirty="0"/>
              <a:t>04/01/2020 – 06/30/2020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0"/>
          <p:cNvSpPr txBox="1">
            <a:spLocks noGrp="1"/>
          </p:cNvSpPr>
          <p:nvPr>
            <p:ph type="title"/>
          </p:nvPr>
        </p:nvSpPr>
        <p:spPr>
          <a:xfrm>
            <a:off x="0" y="576263"/>
            <a:ext cx="11830335" cy="63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Metrics Review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85890B-C3FF-45C0-ABFA-476B8E85DBBA}"/>
              </a:ext>
            </a:extLst>
          </p:cNvPr>
          <p:cNvSpPr/>
          <p:nvPr/>
        </p:nvSpPr>
        <p:spPr>
          <a:xfrm>
            <a:off x="6815469" y="1377595"/>
            <a:ext cx="4732683" cy="50598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br>
              <a:rPr lang="en-US" sz="2000" b="1" dirty="0">
                <a:solidFill>
                  <a:srgbClr val="282F48"/>
                </a:solidFill>
                <a:latin typeface="Lato" panose="020F0502020204030203" pitchFamily="34" charset="0"/>
              </a:rPr>
            </a:br>
            <a:r>
              <a:rPr lang="en-US" sz="2000" b="1" dirty="0">
                <a:solidFill>
                  <a:srgbClr val="282F48"/>
                </a:solidFill>
                <a:latin typeface="Lato" panose="020F0502020204030203" pitchFamily="34" charset="0"/>
              </a:rPr>
              <a:t>Key Takeaways:</a:t>
            </a:r>
          </a:p>
          <a:p>
            <a:endParaRPr lang="en-US" sz="2000" b="1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No client facing emails sent out of </a:t>
            </a:r>
            <a:r>
              <a:rPr lang="en-US" sz="1200" dirty="0" err="1">
                <a:solidFill>
                  <a:srgbClr val="282F48"/>
                </a:solidFill>
                <a:latin typeface="Lato" panose="020F0502020204030203" pitchFamily="34" charset="0"/>
              </a:rPr>
              <a:t>Adestra</a:t>
            </a: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 in Q1</a:t>
            </a:r>
          </a:p>
          <a:p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New “All Client List” resulted in a large number of bounces which have since been cleaned out of the list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Open rates are 33% lower than industry standards, recommend reviewing contact information for clients and confirming we have the most up-to-date info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Despite low open rates, click to sent and click to opens (up 212%!) are above benchmark.  Clients are engaging with email content after opening.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Unsubscribe rate is a high – but this may be a result of new email cadence and establishing a clean client list. Monitor in Q3 to confirm it stabilizes</a:t>
            </a:r>
          </a:p>
          <a:p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741AD19-7450-43E5-87F9-523327877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85478"/>
              </p:ext>
            </p:extLst>
          </p:nvPr>
        </p:nvGraphicFramePr>
        <p:xfrm>
          <a:off x="643847" y="1377595"/>
          <a:ext cx="5618730" cy="5059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84683">
                  <a:extLst>
                    <a:ext uri="{9D8B030D-6E8A-4147-A177-3AD203B41FA5}">
                      <a16:colId xmlns:a16="http://schemas.microsoft.com/office/drawing/2014/main" val="930148645"/>
                    </a:ext>
                  </a:extLst>
                </a:gridCol>
                <a:gridCol w="1190847">
                  <a:extLst>
                    <a:ext uri="{9D8B030D-6E8A-4147-A177-3AD203B41FA5}">
                      <a16:colId xmlns:a16="http://schemas.microsoft.com/office/drawing/2014/main" val="2164365841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3125686357"/>
                    </a:ext>
                  </a:extLst>
                </a:gridCol>
                <a:gridCol w="1350335">
                  <a:extLst>
                    <a:ext uri="{9D8B030D-6E8A-4147-A177-3AD203B41FA5}">
                      <a16:colId xmlns:a16="http://schemas.microsoft.com/office/drawing/2014/main" val="1586891987"/>
                    </a:ext>
                  </a:extLst>
                </a:gridCol>
              </a:tblGrid>
              <a:tr h="6324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Industry Benchmark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% to Benchmark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286986"/>
                  </a:ext>
                </a:extLst>
              </a:tr>
              <a:tr h="6324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Total 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235926"/>
                  </a:ext>
                </a:extLst>
              </a:tr>
              <a:tr h="6324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# of Campaigns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154479"/>
                  </a:ext>
                </a:extLst>
              </a:tr>
              <a:tr h="6324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Open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25.5%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571678"/>
                  </a:ext>
                </a:extLst>
              </a:tr>
              <a:tr h="6324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Click to Open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9.5%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831177"/>
                  </a:ext>
                </a:extLst>
              </a:tr>
              <a:tr h="6324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Clickthrough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852612"/>
                  </a:ext>
                </a:extLst>
              </a:tr>
              <a:tr h="6324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Delivery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0.17%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3132395"/>
                  </a:ext>
                </a:extLst>
              </a:tr>
              <a:tr h="63248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Unsubscribe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0.10%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8978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0"/>
          <p:cNvSpPr txBox="1">
            <a:spLocks noGrp="1"/>
          </p:cNvSpPr>
          <p:nvPr>
            <p:ph type="title"/>
          </p:nvPr>
        </p:nvSpPr>
        <p:spPr>
          <a:xfrm>
            <a:off x="0" y="576263"/>
            <a:ext cx="11830335" cy="63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Metrics by Category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4EEA16-1BC9-4B2B-B386-7C079FB05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96138"/>
              </p:ext>
            </p:extLst>
          </p:nvPr>
        </p:nvGraphicFramePr>
        <p:xfrm>
          <a:off x="1238250" y="2155825"/>
          <a:ext cx="9715503" cy="260305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85703">
                  <a:extLst>
                    <a:ext uri="{9D8B030D-6E8A-4147-A177-3AD203B41FA5}">
                      <a16:colId xmlns:a16="http://schemas.microsoft.com/office/drawing/2014/main" val="930148645"/>
                    </a:ext>
                  </a:extLst>
                </a:gridCol>
                <a:gridCol w="1090155">
                  <a:extLst>
                    <a:ext uri="{9D8B030D-6E8A-4147-A177-3AD203B41FA5}">
                      <a16:colId xmlns:a16="http://schemas.microsoft.com/office/drawing/2014/main" val="2164365841"/>
                    </a:ext>
                  </a:extLst>
                </a:gridCol>
                <a:gridCol w="1153315">
                  <a:extLst>
                    <a:ext uri="{9D8B030D-6E8A-4147-A177-3AD203B41FA5}">
                      <a16:colId xmlns:a16="http://schemas.microsoft.com/office/drawing/2014/main" val="1499929924"/>
                    </a:ext>
                  </a:extLst>
                </a:gridCol>
                <a:gridCol w="1807535">
                  <a:extLst>
                    <a:ext uri="{9D8B030D-6E8A-4147-A177-3AD203B41FA5}">
                      <a16:colId xmlns:a16="http://schemas.microsoft.com/office/drawing/2014/main" val="1480291173"/>
                    </a:ext>
                  </a:extLst>
                </a:gridCol>
                <a:gridCol w="1446028">
                  <a:extLst>
                    <a:ext uri="{9D8B030D-6E8A-4147-A177-3AD203B41FA5}">
                      <a16:colId xmlns:a16="http://schemas.microsoft.com/office/drawing/2014/main" val="1485159031"/>
                    </a:ext>
                  </a:extLst>
                </a:gridCol>
                <a:gridCol w="1144838">
                  <a:extLst>
                    <a:ext uri="{9D8B030D-6E8A-4147-A177-3AD203B41FA5}">
                      <a16:colId xmlns:a16="http://schemas.microsoft.com/office/drawing/2014/main" val="1867152391"/>
                    </a:ext>
                  </a:extLst>
                </a:gridCol>
                <a:gridCol w="1387929">
                  <a:extLst>
                    <a:ext uri="{9D8B030D-6E8A-4147-A177-3AD203B41FA5}">
                      <a16:colId xmlns:a16="http://schemas.microsoft.com/office/drawing/2014/main" val="3125686357"/>
                    </a:ext>
                  </a:extLst>
                </a:gridCol>
              </a:tblGrid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Email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# 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Open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Click to Open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Conversion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Conversion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Unsubscribe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286986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Email Category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Registration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235926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Email Category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Purchase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154479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Email Category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Download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571678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Email Category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Page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83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95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0"/>
          <p:cNvSpPr txBox="1">
            <a:spLocks noGrp="1"/>
          </p:cNvSpPr>
          <p:nvPr>
            <p:ph type="title"/>
          </p:nvPr>
        </p:nvSpPr>
        <p:spPr>
          <a:xfrm>
            <a:off x="0" y="576263"/>
            <a:ext cx="11830335" cy="63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Metrics by SEGMENT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4EEA16-1BC9-4B2B-B386-7C079FB05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94180"/>
              </p:ext>
            </p:extLst>
          </p:nvPr>
        </p:nvGraphicFramePr>
        <p:xfrm>
          <a:off x="1247775" y="1860550"/>
          <a:ext cx="9496424" cy="412100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35812">
                  <a:extLst>
                    <a:ext uri="{9D8B030D-6E8A-4147-A177-3AD203B41FA5}">
                      <a16:colId xmlns:a16="http://schemas.microsoft.com/office/drawing/2014/main" val="930148645"/>
                    </a:ext>
                  </a:extLst>
                </a:gridCol>
                <a:gridCol w="1251902">
                  <a:extLst>
                    <a:ext uri="{9D8B030D-6E8A-4147-A177-3AD203B41FA5}">
                      <a16:colId xmlns:a16="http://schemas.microsoft.com/office/drawing/2014/main" val="2164365841"/>
                    </a:ext>
                  </a:extLst>
                </a:gridCol>
                <a:gridCol w="1324433">
                  <a:extLst>
                    <a:ext uri="{9D8B030D-6E8A-4147-A177-3AD203B41FA5}">
                      <a16:colId xmlns:a16="http://schemas.microsoft.com/office/drawing/2014/main" val="1499929924"/>
                    </a:ext>
                  </a:extLst>
                </a:gridCol>
                <a:gridCol w="2075721">
                  <a:extLst>
                    <a:ext uri="{9D8B030D-6E8A-4147-A177-3AD203B41FA5}">
                      <a16:colId xmlns:a16="http://schemas.microsoft.com/office/drawing/2014/main" val="1480291173"/>
                    </a:ext>
                  </a:extLst>
                </a:gridCol>
                <a:gridCol w="1314699">
                  <a:extLst>
                    <a:ext uri="{9D8B030D-6E8A-4147-A177-3AD203B41FA5}">
                      <a16:colId xmlns:a16="http://schemas.microsoft.com/office/drawing/2014/main" val="1867152391"/>
                    </a:ext>
                  </a:extLst>
                </a:gridCol>
                <a:gridCol w="1593857">
                  <a:extLst>
                    <a:ext uri="{9D8B030D-6E8A-4147-A177-3AD203B41FA5}">
                      <a16:colId xmlns:a16="http://schemas.microsoft.com/office/drawing/2014/main" val="3125686357"/>
                    </a:ext>
                  </a:extLst>
                </a:gridCol>
              </a:tblGrid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Email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# 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Open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Click to Open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Conversion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Unsubscribe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286986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Segment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235926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Segment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154479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Segment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571678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Segment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831177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Segment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3934489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Segment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1458051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Segment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5033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18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0"/>
          <p:cNvSpPr txBox="1">
            <a:spLocks noGrp="1"/>
          </p:cNvSpPr>
          <p:nvPr>
            <p:ph type="title"/>
          </p:nvPr>
        </p:nvSpPr>
        <p:spPr>
          <a:xfrm>
            <a:off x="0" y="576263"/>
            <a:ext cx="11830335" cy="63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Automation Program SUMMARY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4EEA16-1BC9-4B2B-B386-7C079FB05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30241"/>
              </p:ext>
            </p:extLst>
          </p:nvPr>
        </p:nvGraphicFramePr>
        <p:xfrm>
          <a:off x="1238248" y="1565275"/>
          <a:ext cx="9715503" cy="361502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85703">
                  <a:extLst>
                    <a:ext uri="{9D8B030D-6E8A-4147-A177-3AD203B41FA5}">
                      <a16:colId xmlns:a16="http://schemas.microsoft.com/office/drawing/2014/main" val="930148645"/>
                    </a:ext>
                  </a:extLst>
                </a:gridCol>
                <a:gridCol w="1090155">
                  <a:extLst>
                    <a:ext uri="{9D8B030D-6E8A-4147-A177-3AD203B41FA5}">
                      <a16:colId xmlns:a16="http://schemas.microsoft.com/office/drawing/2014/main" val="2164365841"/>
                    </a:ext>
                  </a:extLst>
                </a:gridCol>
                <a:gridCol w="1153315">
                  <a:extLst>
                    <a:ext uri="{9D8B030D-6E8A-4147-A177-3AD203B41FA5}">
                      <a16:colId xmlns:a16="http://schemas.microsoft.com/office/drawing/2014/main" val="1499929924"/>
                    </a:ext>
                  </a:extLst>
                </a:gridCol>
                <a:gridCol w="1807535">
                  <a:extLst>
                    <a:ext uri="{9D8B030D-6E8A-4147-A177-3AD203B41FA5}">
                      <a16:colId xmlns:a16="http://schemas.microsoft.com/office/drawing/2014/main" val="1480291173"/>
                    </a:ext>
                  </a:extLst>
                </a:gridCol>
                <a:gridCol w="1446028">
                  <a:extLst>
                    <a:ext uri="{9D8B030D-6E8A-4147-A177-3AD203B41FA5}">
                      <a16:colId xmlns:a16="http://schemas.microsoft.com/office/drawing/2014/main" val="1485159031"/>
                    </a:ext>
                  </a:extLst>
                </a:gridCol>
                <a:gridCol w="1144838">
                  <a:extLst>
                    <a:ext uri="{9D8B030D-6E8A-4147-A177-3AD203B41FA5}">
                      <a16:colId xmlns:a16="http://schemas.microsoft.com/office/drawing/2014/main" val="1867152391"/>
                    </a:ext>
                  </a:extLst>
                </a:gridCol>
                <a:gridCol w="1387929">
                  <a:extLst>
                    <a:ext uri="{9D8B030D-6E8A-4147-A177-3AD203B41FA5}">
                      <a16:colId xmlns:a16="http://schemas.microsoft.com/office/drawing/2014/main" val="3125686357"/>
                    </a:ext>
                  </a:extLst>
                </a:gridCol>
              </a:tblGrid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Email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# 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Open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Click to Open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Conversion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Conversion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Unsubscribe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286986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Program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Registration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235926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Program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Purchase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154479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Program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Download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571678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Program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Page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831177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Program 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Registration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48459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Program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Purchase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58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35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0"/>
          <p:cNvSpPr txBox="1">
            <a:spLocks noGrp="1"/>
          </p:cNvSpPr>
          <p:nvPr>
            <p:ph type="title"/>
          </p:nvPr>
        </p:nvSpPr>
        <p:spPr>
          <a:xfrm>
            <a:off x="0" y="576263"/>
            <a:ext cx="11830335" cy="63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AUTOMATION Program 1 REPORT</a:t>
            </a:r>
            <a:endParaRPr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F4EEA16-1BC9-4B2B-B386-7C079FB05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07208"/>
              </p:ext>
            </p:extLst>
          </p:nvPr>
        </p:nvGraphicFramePr>
        <p:xfrm>
          <a:off x="3934393" y="1525661"/>
          <a:ext cx="7896226" cy="303590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70046">
                  <a:extLst>
                    <a:ext uri="{9D8B030D-6E8A-4147-A177-3AD203B41FA5}">
                      <a16:colId xmlns:a16="http://schemas.microsoft.com/office/drawing/2014/main" val="930148645"/>
                    </a:ext>
                  </a:extLst>
                </a:gridCol>
                <a:gridCol w="886017">
                  <a:extLst>
                    <a:ext uri="{9D8B030D-6E8A-4147-A177-3AD203B41FA5}">
                      <a16:colId xmlns:a16="http://schemas.microsoft.com/office/drawing/2014/main" val="2164365841"/>
                    </a:ext>
                  </a:extLst>
                </a:gridCol>
                <a:gridCol w="937351">
                  <a:extLst>
                    <a:ext uri="{9D8B030D-6E8A-4147-A177-3AD203B41FA5}">
                      <a16:colId xmlns:a16="http://schemas.microsoft.com/office/drawing/2014/main" val="1499929924"/>
                    </a:ext>
                  </a:extLst>
                </a:gridCol>
                <a:gridCol w="1469066">
                  <a:extLst>
                    <a:ext uri="{9D8B030D-6E8A-4147-A177-3AD203B41FA5}">
                      <a16:colId xmlns:a16="http://schemas.microsoft.com/office/drawing/2014/main" val="1480291173"/>
                    </a:ext>
                  </a:extLst>
                </a:gridCol>
                <a:gridCol w="1175253">
                  <a:extLst>
                    <a:ext uri="{9D8B030D-6E8A-4147-A177-3AD203B41FA5}">
                      <a16:colId xmlns:a16="http://schemas.microsoft.com/office/drawing/2014/main" val="1485159031"/>
                    </a:ext>
                  </a:extLst>
                </a:gridCol>
                <a:gridCol w="930461">
                  <a:extLst>
                    <a:ext uri="{9D8B030D-6E8A-4147-A177-3AD203B41FA5}">
                      <a16:colId xmlns:a16="http://schemas.microsoft.com/office/drawing/2014/main" val="1867152391"/>
                    </a:ext>
                  </a:extLst>
                </a:gridCol>
                <a:gridCol w="1128032">
                  <a:extLst>
                    <a:ext uri="{9D8B030D-6E8A-4147-A177-3AD203B41FA5}">
                      <a16:colId xmlns:a16="http://schemas.microsoft.com/office/drawing/2014/main" val="3125686357"/>
                    </a:ext>
                  </a:extLst>
                </a:gridCol>
              </a:tblGrid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Email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# 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Open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Click to Open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Conversion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Conversion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Unsubscribe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286986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Email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Registration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235926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Email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Purchase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154479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Email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Download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571678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Email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X,XXX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Page Visit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X.XX%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831177"/>
                  </a:ext>
                </a:extLst>
              </a:tr>
              <a:tr h="50598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SUM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AVG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AVG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N/A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AVG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AVG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74122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CD8B2EB-9B5E-4A50-83A1-3289C1821AB4}"/>
              </a:ext>
            </a:extLst>
          </p:cNvPr>
          <p:cNvSpPr/>
          <p:nvPr/>
        </p:nvSpPr>
        <p:spPr>
          <a:xfrm>
            <a:off x="504771" y="1525661"/>
            <a:ext cx="3252324" cy="4756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VISUAL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A21817-4A9C-4AF6-A483-89ABDF50C230}"/>
              </a:ext>
            </a:extLst>
          </p:cNvPr>
          <p:cNvSpPr/>
          <p:nvPr/>
        </p:nvSpPr>
        <p:spPr>
          <a:xfrm>
            <a:off x="3934393" y="4829175"/>
            <a:ext cx="7895942" cy="1452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rgbClr val="282F48"/>
                </a:solidFill>
                <a:latin typeface="Lato" panose="020F0502020204030203" pitchFamily="34" charset="0"/>
              </a:rPr>
              <a:t>Key Takeaways:</a:t>
            </a:r>
          </a:p>
          <a:p>
            <a:endParaRPr lang="en-US" sz="2400" b="1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7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645620-C430-467C-9446-F8457679B9DB}"/>
              </a:ext>
            </a:extLst>
          </p:cNvPr>
          <p:cNvSpPr/>
          <p:nvPr/>
        </p:nvSpPr>
        <p:spPr>
          <a:xfrm>
            <a:off x="7510411" y="1586870"/>
            <a:ext cx="4387065" cy="4806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rgbClr val="282F48"/>
                </a:solidFill>
                <a:latin typeface="Lato" panose="020F0502020204030203" pitchFamily="34" charset="0"/>
              </a:rPr>
              <a:t>Key Takeaways:</a:t>
            </a:r>
          </a:p>
          <a:p>
            <a:endParaRPr lang="en-US" sz="2000" b="1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Webinar emails had highest opens likely because they targeted more focused list (clients who registered for the event)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“Figuring Out Economic Impact” may have performed best due to relevancy and timeliness to current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NOTICE: Domain Delegation Changes attracted attention due to nature of topic – account related</a:t>
            </a:r>
          </a:p>
          <a:p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Deliverability Email seems to be a topic of interest to clients, continue deliverability and educational content sends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82F48"/>
                </a:solidFill>
                <a:latin typeface="Lato" panose="020F0502020204030203" pitchFamily="34" charset="0"/>
              </a:rPr>
              <a:t>“Last Call to Register” did not drive much interest, may not be worth sending follow up to registration </a:t>
            </a:r>
          </a:p>
          <a:p>
            <a:endParaRPr lang="en-US" sz="1200" dirty="0">
              <a:solidFill>
                <a:srgbClr val="282F48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1F64C1-93ED-407C-883F-95F656E95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83085"/>
              </p:ext>
            </p:extLst>
          </p:nvPr>
        </p:nvGraphicFramePr>
        <p:xfrm>
          <a:off x="294524" y="1586870"/>
          <a:ext cx="7030953" cy="480677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680974">
                  <a:extLst>
                    <a:ext uri="{9D8B030D-6E8A-4147-A177-3AD203B41FA5}">
                      <a16:colId xmlns:a16="http://schemas.microsoft.com/office/drawing/2014/main" val="930148645"/>
                    </a:ext>
                  </a:extLst>
                </a:gridCol>
                <a:gridCol w="1349979">
                  <a:extLst>
                    <a:ext uri="{9D8B030D-6E8A-4147-A177-3AD203B41FA5}">
                      <a16:colId xmlns:a16="http://schemas.microsoft.com/office/drawing/2014/main" val="2164365841"/>
                    </a:ext>
                  </a:extLst>
                </a:gridCol>
              </a:tblGrid>
              <a:tr h="36975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Open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286986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1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235926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2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154479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3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571678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4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831177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Email 5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227172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6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205613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7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709981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8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24282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9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748065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Email 10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7231856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11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0778963"/>
                  </a:ext>
                </a:extLst>
              </a:tr>
              <a:tr h="369752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Email 12 Subject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XX.X%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761994"/>
                  </a:ext>
                </a:extLst>
              </a:tr>
            </a:tbl>
          </a:graphicData>
        </a:graphic>
      </p:graphicFrame>
      <p:sp>
        <p:nvSpPr>
          <p:cNvPr id="9" name="Google Shape;497;p10">
            <a:extLst>
              <a:ext uri="{FF2B5EF4-FFF2-40B4-BE49-F238E27FC236}">
                <a16:creationId xmlns:a16="http://schemas.microsoft.com/office/drawing/2014/main" id="{4A6ACBDB-7CFE-43E1-B25B-78A82F92E041}"/>
              </a:ext>
            </a:extLst>
          </p:cNvPr>
          <p:cNvSpPr txBox="1">
            <a:spLocks/>
          </p:cNvSpPr>
          <p:nvPr/>
        </p:nvSpPr>
        <p:spPr>
          <a:xfrm>
            <a:off x="0" y="576263"/>
            <a:ext cx="11830335" cy="635553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FFC000"/>
              </a:buClr>
              <a:buSzPts val="4800"/>
              <a:buFont typeface="Lato"/>
              <a:buNone/>
            </a:pPr>
            <a:r>
              <a:rPr lang="en-US" dirty="0"/>
              <a:t>Top Performers by open rate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1485</Words>
  <Application>Microsoft Office PowerPoint</Application>
  <PresentationFormat>Widescreen</PresentationFormat>
  <Paragraphs>394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Gill Sans MT</vt:lpstr>
      <vt:lpstr>Roboto Slab</vt:lpstr>
      <vt:lpstr>Lato</vt:lpstr>
      <vt:lpstr>Arial</vt:lpstr>
      <vt:lpstr>Calibri</vt:lpstr>
      <vt:lpstr>Fira Sans Light</vt:lpstr>
      <vt:lpstr>Calibri Light</vt:lpstr>
      <vt:lpstr>Office Theme</vt:lpstr>
      <vt:lpstr>Parcel</vt:lpstr>
      <vt:lpstr>SAMPLE KPI MEETING: Email Marketing</vt:lpstr>
      <vt:lpstr>Agenda</vt:lpstr>
      <vt:lpstr>Q2 Email Metrics</vt:lpstr>
      <vt:lpstr>Metrics Review</vt:lpstr>
      <vt:lpstr>Metrics by Category</vt:lpstr>
      <vt:lpstr>Metrics by SEGMENT</vt:lpstr>
      <vt:lpstr>Automation Program SUMMARY</vt:lpstr>
      <vt:lpstr>AUTOMATION Program 1 REPORT</vt:lpstr>
      <vt:lpstr>PowerPoint Presentation</vt:lpstr>
      <vt:lpstr>PowerPoint Presentation</vt:lpstr>
      <vt:lpstr>PowerPoint Presentation</vt:lpstr>
      <vt:lpstr>PowerPoint Presentation</vt:lpstr>
      <vt:lpstr>Email Campaigns - Visuals</vt:lpstr>
      <vt:lpstr>Email Type 1</vt:lpstr>
      <vt:lpstr>Email Type 2</vt:lpstr>
      <vt:lpstr>Email Type 3</vt:lpstr>
      <vt:lpstr>Email Project Roadmap</vt:lpstr>
      <vt:lpstr>PROJECT NAME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HighRoad Client Email Marketing</dc:title>
  <dc:creator>apagano@highroadsolution.com</dc:creator>
  <cp:lastModifiedBy>Nicole Crilley</cp:lastModifiedBy>
  <cp:revision>46</cp:revision>
  <dcterms:created xsi:type="dcterms:W3CDTF">2019-05-02T17:45:43Z</dcterms:created>
  <dcterms:modified xsi:type="dcterms:W3CDTF">2020-08-17T17:47:40Z</dcterms:modified>
</cp:coreProperties>
</file>